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857" y="223996"/>
            <a:ext cx="61742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0988" y="305205"/>
            <a:ext cx="680202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8647"/>
            <a:ext cx="5860415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54.png"/><Relationship Id="rId17" Type="http://schemas.openxmlformats.org/officeDocument/2006/relationships/image" Target="../media/image79.png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52.png"/><Relationship Id="rId10" Type="http://schemas.openxmlformats.org/officeDocument/2006/relationships/image" Target="../media/image7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7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9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0.png"/><Relationship Id="rId7" Type="http://schemas.openxmlformats.org/officeDocument/2006/relationships/image" Target="../media/image112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114.png"/><Relationship Id="rId3" Type="http://schemas.openxmlformats.org/officeDocument/2006/relationships/image" Target="../media/image46.png"/><Relationship Id="rId21" Type="http://schemas.openxmlformats.org/officeDocument/2006/relationships/image" Target="../media/image11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1130.png"/><Relationship Id="rId2" Type="http://schemas.openxmlformats.org/officeDocument/2006/relationships/image" Target="../media/image74.png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119.png"/><Relationship Id="rId10" Type="http://schemas.openxmlformats.org/officeDocument/2006/relationships/image" Target="../media/image53.png"/><Relationship Id="rId19" Type="http://schemas.openxmlformats.org/officeDocument/2006/relationships/image" Target="../media/image11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12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124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12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122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jpg"/><Relationship Id="rId21" Type="http://schemas.openxmlformats.org/officeDocument/2006/relationships/image" Target="../media/image157.jpg"/><Relationship Id="rId42" Type="http://schemas.openxmlformats.org/officeDocument/2006/relationships/image" Target="../media/image178.jpg"/><Relationship Id="rId47" Type="http://schemas.openxmlformats.org/officeDocument/2006/relationships/image" Target="../media/image183.jpg"/><Relationship Id="rId63" Type="http://schemas.openxmlformats.org/officeDocument/2006/relationships/image" Target="../media/image199.jpg"/><Relationship Id="rId68" Type="http://schemas.openxmlformats.org/officeDocument/2006/relationships/image" Target="../media/image204.jpg"/><Relationship Id="rId84" Type="http://schemas.openxmlformats.org/officeDocument/2006/relationships/image" Target="../media/image220.jpg"/><Relationship Id="rId89" Type="http://schemas.openxmlformats.org/officeDocument/2006/relationships/image" Target="../media/image225.jpg"/><Relationship Id="rId112" Type="http://schemas.openxmlformats.org/officeDocument/2006/relationships/image" Target="../media/image248.png"/><Relationship Id="rId16" Type="http://schemas.openxmlformats.org/officeDocument/2006/relationships/image" Target="../media/image152.jpg"/><Relationship Id="rId107" Type="http://schemas.openxmlformats.org/officeDocument/2006/relationships/image" Target="../media/image243.jpg"/><Relationship Id="rId11" Type="http://schemas.openxmlformats.org/officeDocument/2006/relationships/image" Target="../media/image147.jpg"/><Relationship Id="rId32" Type="http://schemas.openxmlformats.org/officeDocument/2006/relationships/image" Target="../media/image168.jpg"/><Relationship Id="rId37" Type="http://schemas.openxmlformats.org/officeDocument/2006/relationships/image" Target="../media/image173.jpg"/><Relationship Id="rId53" Type="http://schemas.openxmlformats.org/officeDocument/2006/relationships/image" Target="../media/image189.jpg"/><Relationship Id="rId58" Type="http://schemas.openxmlformats.org/officeDocument/2006/relationships/image" Target="../media/image194.jpg"/><Relationship Id="rId74" Type="http://schemas.openxmlformats.org/officeDocument/2006/relationships/image" Target="../media/image210.jpg"/><Relationship Id="rId79" Type="http://schemas.openxmlformats.org/officeDocument/2006/relationships/image" Target="../media/image215.jpg"/><Relationship Id="rId102" Type="http://schemas.openxmlformats.org/officeDocument/2006/relationships/image" Target="../media/image238.jpg"/><Relationship Id="rId5" Type="http://schemas.openxmlformats.org/officeDocument/2006/relationships/image" Target="../media/image141.jpg"/><Relationship Id="rId90" Type="http://schemas.openxmlformats.org/officeDocument/2006/relationships/image" Target="../media/image226.jpg"/><Relationship Id="rId95" Type="http://schemas.openxmlformats.org/officeDocument/2006/relationships/image" Target="../media/image231.jpg"/><Relationship Id="rId22" Type="http://schemas.openxmlformats.org/officeDocument/2006/relationships/image" Target="../media/image158.jpg"/><Relationship Id="rId27" Type="http://schemas.openxmlformats.org/officeDocument/2006/relationships/image" Target="../media/image163.jpg"/><Relationship Id="rId43" Type="http://schemas.openxmlformats.org/officeDocument/2006/relationships/image" Target="../media/image179.jpg"/><Relationship Id="rId48" Type="http://schemas.openxmlformats.org/officeDocument/2006/relationships/image" Target="../media/image184.jpg"/><Relationship Id="rId64" Type="http://schemas.openxmlformats.org/officeDocument/2006/relationships/image" Target="../media/image200.jpg"/><Relationship Id="rId69" Type="http://schemas.openxmlformats.org/officeDocument/2006/relationships/image" Target="../media/image205.jpg"/><Relationship Id="rId80" Type="http://schemas.openxmlformats.org/officeDocument/2006/relationships/image" Target="../media/image216.jpg"/><Relationship Id="rId85" Type="http://schemas.openxmlformats.org/officeDocument/2006/relationships/image" Target="../media/image221.jpg"/><Relationship Id="rId12" Type="http://schemas.openxmlformats.org/officeDocument/2006/relationships/image" Target="../media/image148.jpg"/><Relationship Id="rId17" Type="http://schemas.openxmlformats.org/officeDocument/2006/relationships/image" Target="../media/image153.jpg"/><Relationship Id="rId33" Type="http://schemas.openxmlformats.org/officeDocument/2006/relationships/image" Target="../media/image169.jpg"/><Relationship Id="rId38" Type="http://schemas.openxmlformats.org/officeDocument/2006/relationships/image" Target="../media/image174.jpg"/><Relationship Id="rId59" Type="http://schemas.openxmlformats.org/officeDocument/2006/relationships/image" Target="../media/image195.jpg"/><Relationship Id="rId103" Type="http://schemas.openxmlformats.org/officeDocument/2006/relationships/image" Target="../media/image239.jpg"/><Relationship Id="rId108" Type="http://schemas.openxmlformats.org/officeDocument/2006/relationships/image" Target="../media/image244.jpg"/><Relationship Id="rId54" Type="http://schemas.openxmlformats.org/officeDocument/2006/relationships/image" Target="../media/image190.jpg"/><Relationship Id="rId70" Type="http://schemas.openxmlformats.org/officeDocument/2006/relationships/image" Target="../media/image206.jpg"/><Relationship Id="rId75" Type="http://schemas.openxmlformats.org/officeDocument/2006/relationships/image" Target="../media/image211.jpg"/><Relationship Id="rId91" Type="http://schemas.openxmlformats.org/officeDocument/2006/relationships/image" Target="../media/image227.jpg"/><Relationship Id="rId96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5" Type="http://schemas.openxmlformats.org/officeDocument/2006/relationships/image" Target="../media/image151.jpg"/><Relationship Id="rId23" Type="http://schemas.openxmlformats.org/officeDocument/2006/relationships/image" Target="../media/image159.jpg"/><Relationship Id="rId28" Type="http://schemas.openxmlformats.org/officeDocument/2006/relationships/image" Target="../media/image164.jpg"/><Relationship Id="rId36" Type="http://schemas.openxmlformats.org/officeDocument/2006/relationships/image" Target="../media/image172.jpg"/><Relationship Id="rId49" Type="http://schemas.openxmlformats.org/officeDocument/2006/relationships/image" Target="../media/image185.jpg"/><Relationship Id="rId57" Type="http://schemas.openxmlformats.org/officeDocument/2006/relationships/image" Target="../media/image193.jpg"/><Relationship Id="rId106" Type="http://schemas.openxmlformats.org/officeDocument/2006/relationships/image" Target="../media/image242.jpg"/><Relationship Id="rId10" Type="http://schemas.openxmlformats.org/officeDocument/2006/relationships/image" Target="../media/image146.png"/><Relationship Id="rId31" Type="http://schemas.openxmlformats.org/officeDocument/2006/relationships/image" Target="../media/image167.jpg"/><Relationship Id="rId44" Type="http://schemas.openxmlformats.org/officeDocument/2006/relationships/image" Target="../media/image180.jpg"/><Relationship Id="rId52" Type="http://schemas.openxmlformats.org/officeDocument/2006/relationships/image" Target="../media/image188.jpg"/><Relationship Id="rId60" Type="http://schemas.openxmlformats.org/officeDocument/2006/relationships/image" Target="../media/image196.jpg"/><Relationship Id="rId65" Type="http://schemas.openxmlformats.org/officeDocument/2006/relationships/image" Target="../media/image201.jpg"/><Relationship Id="rId73" Type="http://schemas.openxmlformats.org/officeDocument/2006/relationships/image" Target="../media/image209.jpg"/><Relationship Id="rId78" Type="http://schemas.openxmlformats.org/officeDocument/2006/relationships/image" Target="../media/image214.jpg"/><Relationship Id="rId81" Type="http://schemas.openxmlformats.org/officeDocument/2006/relationships/image" Target="../media/image217.jpg"/><Relationship Id="rId86" Type="http://schemas.openxmlformats.org/officeDocument/2006/relationships/image" Target="../media/image222.jpg"/><Relationship Id="rId94" Type="http://schemas.openxmlformats.org/officeDocument/2006/relationships/image" Target="../media/image230.jpg"/><Relationship Id="rId99" Type="http://schemas.openxmlformats.org/officeDocument/2006/relationships/image" Target="../media/image235.jpg"/><Relationship Id="rId101" Type="http://schemas.openxmlformats.org/officeDocument/2006/relationships/image" Target="../media/image237.jpg"/><Relationship Id="rId4" Type="http://schemas.openxmlformats.org/officeDocument/2006/relationships/image" Target="../media/image140.jpg"/><Relationship Id="rId9" Type="http://schemas.openxmlformats.org/officeDocument/2006/relationships/image" Target="../media/image145.jpg"/><Relationship Id="rId13" Type="http://schemas.openxmlformats.org/officeDocument/2006/relationships/image" Target="../media/image149.jpg"/><Relationship Id="rId18" Type="http://schemas.openxmlformats.org/officeDocument/2006/relationships/image" Target="../media/image154.png"/><Relationship Id="rId39" Type="http://schemas.openxmlformats.org/officeDocument/2006/relationships/image" Target="../media/image175.jpg"/><Relationship Id="rId109" Type="http://schemas.openxmlformats.org/officeDocument/2006/relationships/image" Target="../media/image245.jpg"/><Relationship Id="rId34" Type="http://schemas.openxmlformats.org/officeDocument/2006/relationships/image" Target="../media/image170.jpg"/><Relationship Id="rId50" Type="http://schemas.openxmlformats.org/officeDocument/2006/relationships/image" Target="../media/image186.jpg"/><Relationship Id="rId55" Type="http://schemas.openxmlformats.org/officeDocument/2006/relationships/image" Target="../media/image191.jpg"/><Relationship Id="rId76" Type="http://schemas.openxmlformats.org/officeDocument/2006/relationships/image" Target="../media/image212.jpg"/><Relationship Id="rId97" Type="http://schemas.openxmlformats.org/officeDocument/2006/relationships/image" Target="../media/image233.jpg"/><Relationship Id="rId104" Type="http://schemas.openxmlformats.org/officeDocument/2006/relationships/image" Target="../media/image240.jpg"/><Relationship Id="rId7" Type="http://schemas.openxmlformats.org/officeDocument/2006/relationships/image" Target="../media/image143.jpg"/><Relationship Id="rId71" Type="http://schemas.openxmlformats.org/officeDocument/2006/relationships/image" Target="../media/image207.png"/><Relationship Id="rId92" Type="http://schemas.openxmlformats.org/officeDocument/2006/relationships/image" Target="../media/image228.jpg"/><Relationship Id="rId2" Type="http://schemas.openxmlformats.org/officeDocument/2006/relationships/image" Target="../media/image138.png"/><Relationship Id="rId29" Type="http://schemas.openxmlformats.org/officeDocument/2006/relationships/image" Target="../media/image165.jpg"/><Relationship Id="rId24" Type="http://schemas.openxmlformats.org/officeDocument/2006/relationships/image" Target="../media/image160.jpg"/><Relationship Id="rId40" Type="http://schemas.openxmlformats.org/officeDocument/2006/relationships/image" Target="../media/image176.jpg"/><Relationship Id="rId45" Type="http://schemas.openxmlformats.org/officeDocument/2006/relationships/image" Target="../media/image181.jpg"/><Relationship Id="rId66" Type="http://schemas.openxmlformats.org/officeDocument/2006/relationships/image" Target="../media/image202.jpg"/><Relationship Id="rId87" Type="http://schemas.openxmlformats.org/officeDocument/2006/relationships/image" Target="../media/image223.png"/><Relationship Id="rId110" Type="http://schemas.openxmlformats.org/officeDocument/2006/relationships/image" Target="../media/image246.jpg"/><Relationship Id="rId61" Type="http://schemas.openxmlformats.org/officeDocument/2006/relationships/image" Target="../media/image197.jpg"/><Relationship Id="rId82" Type="http://schemas.openxmlformats.org/officeDocument/2006/relationships/image" Target="../media/image218.jpg"/><Relationship Id="rId19" Type="http://schemas.openxmlformats.org/officeDocument/2006/relationships/image" Target="../media/image155.jpg"/><Relationship Id="rId14" Type="http://schemas.openxmlformats.org/officeDocument/2006/relationships/image" Target="../media/image150.png"/><Relationship Id="rId30" Type="http://schemas.openxmlformats.org/officeDocument/2006/relationships/image" Target="../media/image166.jpg"/><Relationship Id="rId35" Type="http://schemas.openxmlformats.org/officeDocument/2006/relationships/image" Target="../media/image171.jpg"/><Relationship Id="rId56" Type="http://schemas.openxmlformats.org/officeDocument/2006/relationships/image" Target="../media/image192.jpg"/><Relationship Id="rId77" Type="http://schemas.openxmlformats.org/officeDocument/2006/relationships/image" Target="../media/image213.jpg"/><Relationship Id="rId100" Type="http://schemas.openxmlformats.org/officeDocument/2006/relationships/image" Target="../media/image236.jpg"/><Relationship Id="rId105" Type="http://schemas.openxmlformats.org/officeDocument/2006/relationships/image" Target="../media/image241.jpg"/><Relationship Id="rId8" Type="http://schemas.openxmlformats.org/officeDocument/2006/relationships/image" Target="../media/image144.jpg"/><Relationship Id="rId51" Type="http://schemas.openxmlformats.org/officeDocument/2006/relationships/image" Target="../media/image187.jpg"/><Relationship Id="rId72" Type="http://schemas.openxmlformats.org/officeDocument/2006/relationships/image" Target="../media/image208.png"/><Relationship Id="rId93" Type="http://schemas.openxmlformats.org/officeDocument/2006/relationships/image" Target="../media/image229.jpg"/><Relationship Id="rId98" Type="http://schemas.openxmlformats.org/officeDocument/2006/relationships/image" Target="../media/image234.jpg"/><Relationship Id="rId3" Type="http://schemas.openxmlformats.org/officeDocument/2006/relationships/image" Target="../media/image139.jpg"/><Relationship Id="rId25" Type="http://schemas.openxmlformats.org/officeDocument/2006/relationships/image" Target="../media/image161.jpg"/><Relationship Id="rId46" Type="http://schemas.openxmlformats.org/officeDocument/2006/relationships/image" Target="../media/image182.jpg"/><Relationship Id="rId67" Type="http://schemas.openxmlformats.org/officeDocument/2006/relationships/image" Target="../media/image203.jpg"/><Relationship Id="rId20" Type="http://schemas.openxmlformats.org/officeDocument/2006/relationships/image" Target="../media/image156.jpg"/><Relationship Id="rId41" Type="http://schemas.openxmlformats.org/officeDocument/2006/relationships/image" Target="../media/image177.jpg"/><Relationship Id="rId62" Type="http://schemas.openxmlformats.org/officeDocument/2006/relationships/image" Target="../media/image198.jpg"/><Relationship Id="rId83" Type="http://schemas.openxmlformats.org/officeDocument/2006/relationships/image" Target="../media/image219.jpg"/><Relationship Id="rId88" Type="http://schemas.openxmlformats.org/officeDocument/2006/relationships/image" Target="../media/image224.jpg"/><Relationship Id="rId111" Type="http://schemas.openxmlformats.org/officeDocument/2006/relationships/image" Target="../media/image247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3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0.png"/><Relationship Id="rId4" Type="http://schemas.openxmlformats.org/officeDocument/2006/relationships/image" Target="../media/image2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4834327"/>
            <a:ext cx="2339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sz="3200" spc="-10" dirty="0">
                <a:latin typeface="Calibri"/>
                <a:cs typeface="Calibri"/>
              </a:rPr>
              <a:t>Applications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Lecture</a:t>
            </a:r>
            <a:r>
              <a:rPr sz="6000" spc="-80" dirty="0"/>
              <a:t> </a:t>
            </a:r>
            <a:r>
              <a:rPr sz="6000" dirty="0"/>
              <a:t>7</a:t>
            </a:r>
            <a:endParaRPr sz="6000"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Multi-view</a:t>
            </a:r>
            <a:r>
              <a:rPr spc="-70" dirty="0"/>
              <a:t> </a:t>
            </a:r>
            <a:r>
              <a:rPr spc="-10" dirty="0"/>
              <a:t>geometry</a:t>
            </a: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sz="3200" dirty="0">
                <a:solidFill>
                  <a:srgbClr val="000000"/>
                </a:solidFill>
              </a:rPr>
              <a:t>The SFM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spc="-15" dirty="0">
                <a:solidFill>
                  <a:srgbClr val="000000"/>
                </a:solidFill>
              </a:rPr>
              <a:t>problem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10" dirty="0">
                <a:solidFill>
                  <a:srgbClr val="000000"/>
                </a:solidFill>
              </a:rPr>
              <a:t>Affine </a:t>
            </a:r>
            <a:r>
              <a:rPr sz="3200" dirty="0">
                <a:solidFill>
                  <a:srgbClr val="000000"/>
                </a:solidFill>
              </a:rPr>
              <a:t>SFM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20" dirty="0">
                <a:solidFill>
                  <a:srgbClr val="000000"/>
                </a:solidFill>
              </a:rPr>
              <a:t>Perspective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SFM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15" dirty="0">
                <a:solidFill>
                  <a:srgbClr val="000000"/>
                </a:solidFill>
              </a:rPr>
              <a:t>Self-calibration</a:t>
            </a:r>
            <a:endParaRPr sz="3200"/>
          </a:p>
        </p:txBody>
      </p:sp>
      <p:sp>
        <p:nvSpPr>
          <p:cNvPr id="13" name="object 13"/>
          <p:cNvSpPr txBox="1"/>
          <p:nvPr/>
        </p:nvSpPr>
        <p:spPr>
          <a:xfrm>
            <a:off x="4422140" y="4973320"/>
            <a:ext cx="413131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Reading:</a:t>
            </a:r>
            <a:endParaRPr sz="1600">
              <a:latin typeface="Calibri"/>
              <a:cs typeface="Calibri"/>
            </a:endParaRPr>
          </a:p>
          <a:p>
            <a:pPr marL="606425" marR="5080" indent="-593725">
              <a:lnSpc>
                <a:spcPct val="100000"/>
              </a:lnSpc>
              <a:spcBef>
                <a:spcPts val="10"/>
              </a:spcBef>
              <a:tabLst>
                <a:tab pos="585470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10 </a:t>
            </a:r>
            <a:r>
              <a:rPr sz="1200" spc="-5" dirty="0">
                <a:latin typeface="Calibri"/>
                <a:cs typeface="Calibri"/>
              </a:rPr>
              <a:t>“3D </a:t>
            </a:r>
            <a:r>
              <a:rPr sz="1200" spc="-10" dirty="0">
                <a:latin typeface="Calibri"/>
                <a:cs typeface="Calibri"/>
              </a:rPr>
              <a:t>reconstruction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cameras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structure”  Chapter </a:t>
            </a:r>
            <a:r>
              <a:rPr sz="1200" dirty="0">
                <a:latin typeface="Calibri"/>
                <a:cs typeface="Calibri"/>
              </a:rPr>
              <a:t>18 </a:t>
            </a:r>
            <a:r>
              <a:rPr sz="1200" spc="-5" dirty="0">
                <a:latin typeface="Calibri"/>
                <a:cs typeface="Calibri"/>
              </a:rPr>
              <a:t>“N-view </a:t>
            </a:r>
            <a:r>
              <a:rPr sz="1200" spc="-10" dirty="0">
                <a:latin typeface="Calibri"/>
                <a:cs typeface="Calibri"/>
              </a:rPr>
              <a:t>computational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methods”</a:t>
            </a:r>
            <a:endParaRPr sz="1200">
              <a:latin typeface="Calibri"/>
              <a:cs typeface="Calibri"/>
            </a:endParaRPr>
          </a:p>
          <a:p>
            <a:pPr marL="60642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19</a:t>
            </a:r>
            <a:r>
              <a:rPr sz="1200" spc="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2140" y="5769144"/>
            <a:ext cx="35274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  <a:tabLst>
                <a:tab pos="602615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[FP]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13 </a:t>
            </a:r>
            <a:r>
              <a:rPr sz="1200" spc="-10" dirty="0">
                <a:latin typeface="Calibri"/>
                <a:cs typeface="Calibri"/>
              </a:rPr>
              <a:t>“projective structure from </a:t>
            </a:r>
            <a:r>
              <a:rPr sz="1200" spc="-5" dirty="0">
                <a:latin typeface="Calibri"/>
                <a:cs typeface="Calibri"/>
              </a:rPr>
              <a:t>motion” 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[Szelisky</a:t>
            </a:r>
            <a:r>
              <a:rPr sz="1200" spc="-10" dirty="0">
                <a:latin typeface="Calibri"/>
                <a:cs typeface="Calibri"/>
              </a:rPr>
              <a:t>] Chapter </a:t>
            </a:r>
            <a:r>
              <a:rPr sz="1200" dirty="0">
                <a:latin typeface="Calibri"/>
                <a:cs typeface="Calibri"/>
              </a:rPr>
              <a:t>7 </a:t>
            </a:r>
            <a:r>
              <a:rPr sz="1200" spc="-10" dirty="0">
                <a:latin typeface="Calibri"/>
                <a:cs typeface="Calibri"/>
              </a:rPr>
              <a:t>“Structure from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motion”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363220"/>
            <a:ext cx="7760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Centering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51643" y="5290893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75052" y="5270005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10216" y="5322225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1940" y="5658756"/>
            <a:ext cx="20078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600" spc="15" dirty="0">
                <a:latin typeface="Arial Unicode MS"/>
                <a:cs typeface="Arial Unicode MS"/>
              </a:rPr>
              <a:t>Centroid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40" dirty="0">
                <a:latin typeface="Arial Unicode MS"/>
                <a:cs typeface="Arial Unicode MS"/>
              </a:rPr>
              <a:t>3D</a:t>
            </a:r>
            <a:r>
              <a:rPr sz="1600" spc="1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06204" y="3659011"/>
            <a:ext cx="342900" cy="915035"/>
          </a:xfrm>
          <a:custGeom>
            <a:avLst/>
            <a:gdLst/>
            <a:ahLst/>
            <a:cxnLst/>
            <a:rect l="l" t="t" r="r" b="b"/>
            <a:pathLst>
              <a:path w="342900" h="915035">
                <a:moveTo>
                  <a:pt x="297418" y="216409"/>
                </a:moveTo>
                <a:lnTo>
                  <a:pt x="133332" y="216409"/>
                </a:lnTo>
                <a:lnTo>
                  <a:pt x="130909" y="914444"/>
                </a:lnTo>
                <a:lnTo>
                  <a:pt x="207109" y="914708"/>
                </a:lnTo>
                <a:lnTo>
                  <a:pt x="209532" y="216674"/>
                </a:lnTo>
                <a:lnTo>
                  <a:pt x="297572" y="216674"/>
                </a:lnTo>
                <a:lnTo>
                  <a:pt x="297418" y="216409"/>
                </a:lnTo>
                <a:close/>
              </a:path>
              <a:path w="342900" h="915035">
                <a:moveTo>
                  <a:pt x="297572" y="216674"/>
                </a:moveTo>
                <a:lnTo>
                  <a:pt x="209532" y="216674"/>
                </a:lnTo>
                <a:lnTo>
                  <a:pt x="271500" y="323758"/>
                </a:lnTo>
                <a:lnTo>
                  <a:pt x="281520" y="335095"/>
                </a:lnTo>
                <a:lnTo>
                  <a:pt x="294653" y="341487"/>
                </a:lnTo>
                <a:lnTo>
                  <a:pt x="309225" y="342489"/>
                </a:lnTo>
                <a:lnTo>
                  <a:pt x="323560" y="337652"/>
                </a:lnTo>
                <a:lnTo>
                  <a:pt x="334896" y="327632"/>
                </a:lnTo>
                <a:lnTo>
                  <a:pt x="341288" y="314499"/>
                </a:lnTo>
                <a:lnTo>
                  <a:pt x="342290" y="299928"/>
                </a:lnTo>
                <a:lnTo>
                  <a:pt x="337454" y="285592"/>
                </a:lnTo>
                <a:lnTo>
                  <a:pt x="297572" y="216674"/>
                </a:lnTo>
                <a:close/>
              </a:path>
              <a:path w="342900" h="915035">
                <a:moveTo>
                  <a:pt x="172184" y="0"/>
                </a:moveTo>
                <a:lnTo>
                  <a:pt x="2269" y="288973"/>
                </a:lnTo>
                <a:lnTo>
                  <a:pt x="647" y="293833"/>
                </a:lnTo>
                <a:lnTo>
                  <a:pt x="0" y="298739"/>
                </a:lnTo>
                <a:lnTo>
                  <a:pt x="151" y="309738"/>
                </a:lnTo>
                <a:lnTo>
                  <a:pt x="3402" y="320186"/>
                </a:lnTo>
                <a:lnTo>
                  <a:pt x="9568" y="329373"/>
                </a:lnTo>
                <a:lnTo>
                  <a:pt x="18467" y="336593"/>
                </a:lnTo>
                <a:lnTo>
                  <a:pt x="32769" y="341528"/>
                </a:lnTo>
                <a:lnTo>
                  <a:pt x="47347" y="340628"/>
                </a:lnTo>
                <a:lnTo>
                  <a:pt x="60524" y="334327"/>
                </a:lnTo>
                <a:lnTo>
                  <a:pt x="70622" y="323061"/>
                </a:lnTo>
                <a:lnTo>
                  <a:pt x="133332" y="216409"/>
                </a:lnTo>
                <a:lnTo>
                  <a:pt x="297418" y="216409"/>
                </a:lnTo>
                <a:lnTo>
                  <a:pt x="172184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6764" y="4402157"/>
            <a:ext cx="1677035" cy="342900"/>
          </a:xfrm>
          <a:custGeom>
            <a:avLst/>
            <a:gdLst/>
            <a:ahLst/>
            <a:cxnLst/>
            <a:rect l="l" t="t" r="r" b="b"/>
            <a:pathLst>
              <a:path w="1677034" h="342900">
                <a:moveTo>
                  <a:pt x="71" y="131742"/>
                </a:moveTo>
                <a:lnTo>
                  <a:pt x="0" y="207942"/>
                </a:lnTo>
                <a:lnTo>
                  <a:pt x="1460032" y="209325"/>
                </a:lnTo>
                <a:lnTo>
                  <a:pt x="1353104" y="271564"/>
                </a:lnTo>
                <a:lnTo>
                  <a:pt x="1341794" y="281612"/>
                </a:lnTo>
                <a:lnTo>
                  <a:pt x="1335435" y="294761"/>
                </a:lnTo>
                <a:lnTo>
                  <a:pt x="1334470" y="309335"/>
                </a:lnTo>
                <a:lnTo>
                  <a:pt x="1339343" y="323658"/>
                </a:lnTo>
                <a:lnTo>
                  <a:pt x="1349391" y="334969"/>
                </a:lnTo>
                <a:lnTo>
                  <a:pt x="1362540" y="341328"/>
                </a:lnTo>
                <a:lnTo>
                  <a:pt x="1377114" y="342292"/>
                </a:lnTo>
                <a:lnTo>
                  <a:pt x="1391437" y="337419"/>
                </a:lnTo>
                <a:lnTo>
                  <a:pt x="1676612" y="171430"/>
                </a:lnTo>
                <a:lnTo>
                  <a:pt x="1611088" y="133125"/>
                </a:lnTo>
                <a:lnTo>
                  <a:pt x="1460105" y="133125"/>
                </a:lnTo>
                <a:lnTo>
                  <a:pt x="71" y="131742"/>
                </a:lnTo>
                <a:close/>
              </a:path>
              <a:path w="1677034" h="342900">
                <a:moveTo>
                  <a:pt x="1377438" y="0"/>
                </a:moveTo>
                <a:lnTo>
                  <a:pt x="1339632" y="18563"/>
                </a:lnTo>
                <a:lnTo>
                  <a:pt x="1334732" y="32877"/>
                </a:lnTo>
                <a:lnTo>
                  <a:pt x="1335669" y="47453"/>
                </a:lnTo>
                <a:lnTo>
                  <a:pt x="1342003" y="60614"/>
                </a:lnTo>
                <a:lnTo>
                  <a:pt x="1353295" y="70684"/>
                </a:lnTo>
                <a:lnTo>
                  <a:pt x="1460105" y="133125"/>
                </a:lnTo>
                <a:lnTo>
                  <a:pt x="1611088" y="133125"/>
                </a:lnTo>
                <a:lnTo>
                  <a:pt x="1387210" y="2245"/>
                </a:lnTo>
                <a:lnTo>
                  <a:pt x="1382346" y="636"/>
                </a:lnTo>
                <a:lnTo>
                  <a:pt x="1377438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4675" y="4545059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115411" y="441936"/>
                </a:moveTo>
                <a:lnTo>
                  <a:pt x="101621" y="446750"/>
                </a:lnTo>
                <a:lnTo>
                  <a:pt x="90643" y="456384"/>
                </a:lnTo>
                <a:lnTo>
                  <a:pt x="83973" y="469964"/>
                </a:lnTo>
                <a:lnTo>
                  <a:pt x="0" y="789064"/>
                </a:lnTo>
                <a:lnTo>
                  <a:pt x="319100" y="705091"/>
                </a:lnTo>
                <a:lnTo>
                  <a:pt x="332680" y="698421"/>
                </a:lnTo>
                <a:lnTo>
                  <a:pt x="342314" y="687443"/>
                </a:lnTo>
                <a:lnTo>
                  <a:pt x="347128" y="673653"/>
                </a:lnTo>
                <a:lnTo>
                  <a:pt x="346502" y="662886"/>
                </a:lnTo>
                <a:lnTo>
                  <a:pt x="180059" y="662886"/>
                </a:lnTo>
                <a:lnTo>
                  <a:pt x="233940" y="609005"/>
                </a:lnTo>
                <a:lnTo>
                  <a:pt x="126178" y="609005"/>
                </a:lnTo>
                <a:lnTo>
                  <a:pt x="157664" y="489356"/>
                </a:lnTo>
                <a:lnTo>
                  <a:pt x="158543" y="474252"/>
                </a:lnTo>
                <a:lnTo>
                  <a:pt x="153729" y="460462"/>
                </a:lnTo>
                <a:lnTo>
                  <a:pt x="144095" y="449484"/>
                </a:lnTo>
                <a:lnTo>
                  <a:pt x="130515" y="442814"/>
                </a:lnTo>
                <a:lnTo>
                  <a:pt x="115411" y="441936"/>
                </a:lnTo>
                <a:close/>
              </a:path>
              <a:path w="789304" h="789304">
                <a:moveTo>
                  <a:pt x="314812" y="630521"/>
                </a:moveTo>
                <a:lnTo>
                  <a:pt x="299708" y="631400"/>
                </a:lnTo>
                <a:lnTo>
                  <a:pt x="180059" y="662886"/>
                </a:lnTo>
                <a:lnTo>
                  <a:pt x="346502" y="662886"/>
                </a:lnTo>
                <a:lnTo>
                  <a:pt x="346250" y="658549"/>
                </a:lnTo>
                <a:lnTo>
                  <a:pt x="339580" y="644969"/>
                </a:lnTo>
                <a:lnTo>
                  <a:pt x="328602" y="635335"/>
                </a:lnTo>
                <a:lnTo>
                  <a:pt x="314812" y="630521"/>
                </a:lnTo>
                <a:close/>
              </a:path>
              <a:path w="789304" h="789304">
                <a:moveTo>
                  <a:pt x="735183" y="0"/>
                </a:moveTo>
                <a:lnTo>
                  <a:pt x="126178" y="609005"/>
                </a:lnTo>
                <a:lnTo>
                  <a:pt x="233940" y="609005"/>
                </a:lnTo>
                <a:lnTo>
                  <a:pt x="789064" y="53881"/>
                </a:lnTo>
                <a:lnTo>
                  <a:pt x="735183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4540" y="1319974"/>
            <a:ext cx="789432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latin typeface="Arial Unicode MS"/>
                <a:cs typeface="Arial Unicode MS"/>
              </a:rPr>
              <a:t>If </a:t>
            </a:r>
            <a:r>
              <a:rPr sz="2000" dirty="0">
                <a:latin typeface="Arial Unicode MS"/>
                <a:cs typeface="Arial Unicode MS"/>
              </a:rPr>
              <a:t>the </a:t>
            </a:r>
            <a:r>
              <a:rPr sz="2000" spc="25" dirty="0">
                <a:latin typeface="Arial Unicode MS"/>
                <a:cs typeface="Arial Unicode MS"/>
              </a:rPr>
              <a:t>centroid </a:t>
            </a:r>
            <a:r>
              <a:rPr sz="2000" spc="55" dirty="0">
                <a:latin typeface="Arial Unicode MS"/>
                <a:cs typeface="Arial Unicode MS"/>
              </a:rPr>
              <a:t>of </a:t>
            </a:r>
            <a:r>
              <a:rPr sz="2000" dirty="0">
                <a:latin typeface="Arial Unicode MS"/>
                <a:cs typeface="Arial Unicode MS"/>
              </a:rPr>
              <a:t>points </a:t>
            </a:r>
            <a:r>
              <a:rPr sz="2000" spc="10" dirty="0">
                <a:latin typeface="Arial Unicode MS"/>
                <a:cs typeface="Arial Unicode MS"/>
              </a:rPr>
              <a:t>in </a:t>
            </a:r>
            <a:r>
              <a:rPr sz="2000" spc="55" dirty="0">
                <a:latin typeface="Arial Unicode MS"/>
                <a:cs typeface="Arial Unicode MS"/>
              </a:rPr>
              <a:t>3D </a:t>
            </a:r>
            <a:r>
              <a:rPr sz="2000" spc="60" dirty="0">
                <a:latin typeface="Arial Unicode MS"/>
                <a:cs typeface="Arial Unicode MS"/>
              </a:rPr>
              <a:t>= </a:t>
            </a:r>
            <a:r>
              <a:rPr sz="2000" dirty="0">
                <a:latin typeface="Arial Unicode MS"/>
                <a:cs typeface="Arial Unicode MS"/>
              </a:rPr>
              <a:t>center </a:t>
            </a:r>
            <a:r>
              <a:rPr sz="2000" spc="55" dirty="0">
                <a:latin typeface="Arial Unicode MS"/>
                <a:cs typeface="Arial Unicode MS"/>
              </a:rPr>
              <a:t>of </a:t>
            </a:r>
            <a:r>
              <a:rPr sz="2000" dirty="0">
                <a:latin typeface="Arial Unicode MS"/>
                <a:cs typeface="Arial Unicode MS"/>
              </a:rPr>
              <a:t>the </a:t>
            </a:r>
            <a:r>
              <a:rPr sz="2000" spc="75" dirty="0">
                <a:latin typeface="Arial Unicode MS"/>
                <a:cs typeface="Arial Unicode MS"/>
              </a:rPr>
              <a:t>world </a:t>
            </a:r>
            <a:r>
              <a:rPr sz="2000" spc="5" dirty="0">
                <a:latin typeface="Arial Unicode MS"/>
                <a:cs typeface="Arial Unicode MS"/>
              </a:rPr>
              <a:t>reference</a:t>
            </a:r>
            <a:r>
              <a:rPr sz="2000" spc="405" dirty="0">
                <a:latin typeface="Arial Unicode MS"/>
                <a:cs typeface="Arial Unicode MS"/>
              </a:rPr>
              <a:t> </a:t>
            </a:r>
            <a:r>
              <a:rPr sz="2000" spc="-65" dirty="0">
                <a:latin typeface="Arial Unicode MS"/>
                <a:cs typeface="Arial Unicode MS"/>
              </a:rPr>
              <a:t>system</a:t>
            </a:r>
            <a:endParaRPr sz="20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R="534670" algn="r">
              <a:lnSpc>
                <a:spcPct val="100000"/>
              </a:lnSpc>
              <a:spcBef>
                <a:spcPts val="181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5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4478" y="1910415"/>
            <a:ext cx="3916045" cy="863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4300" b="1" spc="-320" dirty="0">
                <a:latin typeface="Times New Roman"/>
                <a:cs typeface="Times New Roman"/>
              </a:rPr>
              <a:t>x</a:t>
            </a:r>
            <a:r>
              <a:rPr sz="6450" spc="-480" baseline="2583" dirty="0">
                <a:latin typeface="Times New Roman"/>
                <a:cs typeface="Times New Roman"/>
              </a:rPr>
              <a:t>ˆ</a:t>
            </a:r>
            <a:r>
              <a:rPr sz="3750" i="1" spc="-480" baseline="-24444" dirty="0">
                <a:latin typeface="Times New Roman"/>
                <a:cs typeface="Times New Roman"/>
              </a:rPr>
              <a:t>ij</a:t>
            </a:r>
            <a:r>
              <a:rPr sz="3750" i="1" spc="-22" baseline="-24444" dirty="0">
                <a:latin typeface="Times New Roman"/>
                <a:cs typeface="Times New Roman"/>
              </a:rPr>
              <a:t> </a:t>
            </a:r>
            <a:r>
              <a:rPr sz="4300" spc="0" dirty="0">
                <a:latin typeface="Symbol"/>
                <a:cs typeface="Symbol"/>
              </a:rPr>
              <a:t></a:t>
            </a:r>
            <a:r>
              <a:rPr sz="4300" spc="0" dirty="0">
                <a:latin typeface="Times New Roman"/>
                <a:cs typeface="Times New Roman"/>
              </a:rPr>
              <a:t> </a:t>
            </a:r>
            <a:r>
              <a:rPr sz="4300" b="1" spc="-480" dirty="0">
                <a:latin typeface="Times New Roman"/>
                <a:cs typeface="Times New Roman"/>
              </a:rPr>
              <a:t>A</a:t>
            </a:r>
            <a:r>
              <a:rPr sz="3750" i="1" spc="-719" baseline="-24444" dirty="0">
                <a:latin typeface="Times New Roman"/>
                <a:cs typeface="Times New Roman"/>
              </a:rPr>
              <a:t>i</a:t>
            </a:r>
            <a:r>
              <a:rPr sz="4300" b="1" spc="-480" dirty="0">
                <a:latin typeface="Times New Roman"/>
                <a:cs typeface="Times New Roman"/>
              </a:rPr>
              <a:t>X</a:t>
            </a:r>
            <a:r>
              <a:rPr sz="6450" spc="-719" baseline="14857" dirty="0">
                <a:latin typeface="Times New Roman"/>
                <a:cs typeface="Times New Roman"/>
              </a:rPr>
              <a:t>ˆ </a:t>
            </a:r>
            <a:r>
              <a:rPr sz="3750" i="1" baseline="-24444" dirty="0">
                <a:latin typeface="Times New Roman"/>
                <a:cs typeface="Times New Roman"/>
              </a:rPr>
              <a:t>j </a:t>
            </a:r>
            <a:r>
              <a:rPr sz="6450" spc="0" baseline="-1291" dirty="0">
                <a:latin typeface="Symbol"/>
                <a:cs typeface="Symbol"/>
              </a:rPr>
              <a:t></a:t>
            </a:r>
            <a:r>
              <a:rPr sz="6450" spc="0" baseline="-1291" dirty="0">
                <a:latin typeface="Times New Roman"/>
                <a:cs typeface="Times New Roman"/>
              </a:rPr>
              <a:t> </a:t>
            </a:r>
            <a:r>
              <a:rPr sz="6450" b="1" spc="127" baseline="-1291" dirty="0">
                <a:latin typeface="Times New Roman"/>
                <a:cs typeface="Times New Roman"/>
              </a:rPr>
              <a:t>A</a:t>
            </a:r>
            <a:r>
              <a:rPr sz="3675" i="1" spc="127" baseline="-27210" dirty="0">
                <a:latin typeface="Times New Roman"/>
                <a:cs typeface="Times New Roman"/>
              </a:rPr>
              <a:t>i</a:t>
            </a:r>
            <a:r>
              <a:rPr sz="6450" b="1" spc="127" baseline="-1291" dirty="0">
                <a:latin typeface="Times New Roman"/>
                <a:cs typeface="Times New Roman"/>
              </a:rPr>
              <a:t>X</a:t>
            </a:r>
            <a:r>
              <a:rPr sz="6450" b="1" spc="-1147" baseline="-1291" dirty="0">
                <a:latin typeface="Times New Roman"/>
                <a:cs typeface="Times New Roman"/>
              </a:rPr>
              <a:t> </a:t>
            </a:r>
            <a:r>
              <a:rPr sz="3675" i="1" spc="7" baseline="-27210" dirty="0">
                <a:latin typeface="Times New Roman"/>
                <a:cs typeface="Times New Roman"/>
              </a:rPr>
              <a:t>j</a:t>
            </a:r>
            <a:endParaRPr sz="3675" baseline="-2721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20013" y="55109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19400" y="1981200"/>
            <a:ext cx="4343400" cy="838200"/>
          </a:xfrm>
          <a:custGeom>
            <a:avLst/>
            <a:gdLst/>
            <a:ahLst/>
            <a:cxnLst/>
            <a:rect l="l" t="t" r="r" b="b"/>
            <a:pathLst>
              <a:path w="4343400" h="838200">
                <a:moveTo>
                  <a:pt x="0" y="838200"/>
                </a:moveTo>
                <a:lnTo>
                  <a:pt x="4343400" y="838200"/>
                </a:lnTo>
                <a:lnTo>
                  <a:pt x="4343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421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150511" y="5834063"/>
                <a:ext cx="172515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11" y="5834063"/>
                <a:ext cx="1725152" cy="9326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4838701" y="1595437"/>
            <a:ext cx="76200" cy="2209800"/>
          </a:xfrm>
          <a:custGeom>
            <a:avLst/>
            <a:gdLst/>
            <a:ahLst/>
            <a:cxnLst/>
            <a:rect l="l" t="t" r="r" b="b"/>
            <a:pathLst>
              <a:path w="76200" h="2209800">
                <a:moveTo>
                  <a:pt x="76200" y="2133600"/>
                </a:moveTo>
                <a:lnTo>
                  <a:pt x="0" y="2133600"/>
                </a:lnTo>
                <a:lnTo>
                  <a:pt x="38100" y="2209800"/>
                </a:lnTo>
                <a:lnTo>
                  <a:pt x="76200" y="2133600"/>
                </a:lnTo>
                <a:close/>
              </a:path>
              <a:path w="76200" h="2209800">
                <a:moveTo>
                  <a:pt x="42861" y="0"/>
                </a:moveTo>
                <a:lnTo>
                  <a:pt x="33336" y="0"/>
                </a:lnTo>
                <a:lnTo>
                  <a:pt x="33337" y="2133600"/>
                </a:lnTo>
                <a:lnTo>
                  <a:pt x="42862" y="2133600"/>
                </a:lnTo>
                <a:lnTo>
                  <a:pt x="42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2514" y="2377758"/>
            <a:ext cx="118300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1930" marR="5080" indent="-189865">
              <a:lnSpc>
                <a:spcPts val="2870"/>
              </a:lnSpc>
              <a:spcBef>
                <a:spcPts val="200"/>
              </a:spcBef>
            </a:pPr>
            <a:r>
              <a:rPr sz="2400" spc="20" dirty="0">
                <a:solidFill>
                  <a:srgbClr val="FF0000"/>
                </a:solidFill>
                <a:latin typeface="Arial Unicode MS"/>
                <a:cs typeface="Arial Unicode MS"/>
              </a:rPr>
              <a:t>ca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m</a:t>
            </a:r>
            <a:r>
              <a:rPr sz="2400" spc="-15" dirty="0">
                <a:solidFill>
                  <a:srgbClr val="FF0000"/>
                </a:solidFill>
                <a:latin typeface="Arial Unicode MS"/>
                <a:cs typeface="Arial Unicode MS"/>
              </a:rPr>
              <a:t>e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r</a:t>
            </a:r>
            <a:r>
              <a:rPr sz="2400" spc="95" dirty="0">
                <a:solidFill>
                  <a:srgbClr val="FF0000"/>
                </a:solidFill>
                <a:latin typeface="Arial Unicode MS"/>
                <a:cs typeface="Arial Unicode MS"/>
              </a:rPr>
              <a:t>a</a:t>
            </a: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s 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spc="-29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9200" y="4148138"/>
            <a:ext cx="3124200" cy="76200"/>
          </a:xfrm>
          <a:custGeom>
            <a:avLst/>
            <a:gdLst/>
            <a:ahLst/>
            <a:cxnLst/>
            <a:rect l="l" t="t" r="r" b="b"/>
            <a:pathLst>
              <a:path w="3124200" h="76200">
                <a:moveTo>
                  <a:pt x="0" y="33336"/>
                </a:moveTo>
                <a:lnTo>
                  <a:pt x="0" y="42861"/>
                </a:lnTo>
                <a:lnTo>
                  <a:pt x="3048000" y="42862"/>
                </a:lnTo>
                <a:lnTo>
                  <a:pt x="3048000" y="76200"/>
                </a:lnTo>
                <a:lnTo>
                  <a:pt x="3124200" y="38100"/>
                </a:lnTo>
                <a:lnTo>
                  <a:pt x="3114675" y="33337"/>
                </a:lnTo>
                <a:lnTo>
                  <a:pt x="0" y="33336"/>
                </a:lnTo>
                <a:close/>
              </a:path>
              <a:path w="3124200" h="76200">
                <a:moveTo>
                  <a:pt x="3048000" y="0"/>
                </a:moveTo>
                <a:lnTo>
                  <a:pt x="3048000" y="33337"/>
                </a:lnTo>
                <a:lnTo>
                  <a:pt x="3114675" y="33337"/>
                </a:lnTo>
                <a:lnTo>
                  <a:pt x="3048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94864" y="4284345"/>
            <a:ext cx="1419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 Unicode MS"/>
                <a:cs typeface="Arial Unicode MS"/>
              </a:rPr>
              <a:t>points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i="1" spc="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factorization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540" y="93472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Arial"/>
                <a:cs typeface="Arial"/>
              </a:rPr>
              <a:t>Let</a:t>
            </a:r>
            <a:r>
              <a:rPr sz="2400" spc="40" dirty="0">
                <a:latin typeface="Arial Unicode MS"/>
                <a:cs typeface="Arial Unicode MS"/>
              </a:rPr>
              <a:t>’</a:t>
            </a:r>
            <a:r>
              <a:rPr sz="2400" spc="4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create </a:t>
            </a:r>
            <a:r>
              <a:rPr sz="2400" dirty="0">
                <a:latin typeface="Arial"/>
                <a:cs typeface="Arial"/>
              </a:rPr>
              <a:t>a 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data (measurement)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4701" y="5206174"/>
            <a:ext cx="2494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latin typeface="Arial Unicode MS"/>
                <a:cs typeface="Arial Unicode MS"/>
              </a:rPr>
              <a:t>entry </a:t>
            </a:r>
            <a:r>
              <a:rPr sz="2000" spc="-70" dirty="0">
                <a:latin typeface="Arial Unicode MS"/>
                <a:cs typeface="Arial Unicode MS"/>
              </a:rPr>
              <a:t>is </a:t>
            </a:r>
            <a:r>
              <a:rPr sz="2000" spc="80" dirty="0">
                <a:latin typeface="Arial Unicode MS"/>
                <a:cs typeface="Arial Unicode MS"/>
              </a:rPr>
              <a:t>a </a:t>
            </a:r>
            <a:r>
              <a:rPr sz="2000" spc="110" dirty="0">
                <a:latin typeface="Arial Unicode MS"/>
                <a:cs typeface="Arial Unicode MS"/>
              </a:rPr>
              <a:t>2x1</a:t>
            </a:r>
            <a:r>
              <a:rPr sz="2000" spc="125" dirty="0">
                <a:latin typeface="Arial Unicode MS"/>
                <a:cs typeface="Arial Unicode MS"/>
              </a:rPr>
              <a:t> </a:t>
            </a:r>
            <a:r>
              <a:rPr sz="2000" spc="25" dirty="0">
                <a:latin typeface="Arial Unicode MS"/>
                <a:cs typeface="Arial Unicode MS"/>
              </a:rPr>
              <a:t>vector!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50539" y="5125295"/>
            <a:ext cx="103505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40" dirty="0">
                <a:latin typeface="Arial Unicode MS"/>
                <a:cs typeface="Arial Unicode MS"/>
              </a:rPr>
              <a:t>Each</a:t>
            </a:r>
            <a:r>
              <a:rPr sz="2000" spc="350" dirty="0">
                <a:latin typeface="Arial Unicode MS"/>
                <a:cs typeface="Arial Unicode MS"/>
              </a:rPr>
              <a:t> </a:t>
            </a:r>
            <a:r>
              <a:rPr sz="3900" b="1" spc="-284" baseline="5341" dirty="0">
                <a:latin typeface="Times New Roman"/>
                <a:cs typeface="Times New Roman"/>
              </a:rPr>
              <a:t>x</a:t>
            </a:r>
            <a:r>
              <a:rPr sz="3900" spc="-284" baseline="10683" dirty="0">
                <a:latin typeface="Times New Roman"/>
                <a:cs typeface="Times New Roman"/>
              </a:rPr>
              <a:t>ˆ</a:t>
            </a:r>
            <a:r>
              <a:rPr sz="2250" i="1" spc="-284" baseline="-14814" dirty="0">
                <a:latin typeface="Times New Roman"/>
                <a:cs typeface="Times New Roman"/>
              </a:rPr>
              <a:t>ij</a:t>
            </a:r>
            <a:endParaRPr sz="2250" baseline="-14814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15789" y="2133600"/>
                <a:ext cx="3731021" cy="15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89" y="2133600"/>
                <a:ext cx="3731021" cy="15617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93472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Arial"/>
                <a:cs typeface="Arial"/>
              </a:rPr>
              <a:t>Let</a:t>
            </a:r>
            <a:r>
              <a:rPr sz="2400" spc="40" dirty="0">
                <a:latin typeface="Arial Unicode MS"/>
                <a:cs typeface="Arial Unicode MS"/>
              </a:rPr>
              <a:t>’</a:t>
            </a:r>
            <a:r>
              <a:rPr sz="2400" spc="40" dirty="0">
                <a:latin typeface="Arial"/>
                <a:cs typeface="Arial"/>
              </a:rPr>
              <a:t>s </a:t>
            </a:r>
            <a:r>
              <a:rPr sz="2400" spc="-5" dirty="0">
                <a:latin typeface="Arial"/>
                <a:cs typeface="Arial"/>
              </a:rPr>
              <a:t>create </a:t>
            </a:r>
            <a:r>
              <a:rPr sz="2400" dirty="0">
                <a:latin typeface="Arial"/>
                <a:cs typeface="Arial"/>
              </a:rPr>
              <a:t>a 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sz="2400" spc="-5" dirty="0">
                <a:latin typeface="Arial"/>
                <a:cs typeface="Arial"/>
              </a:rPr>
              <a:t>data (measurement)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matrix: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9475" y="3979545"/>
            <a:ext cx="1276350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5720">
              <a:lnSpc>
                <a:spcPts val="2870"/>
              </a:lnSpc>
              <a:spcBef>
                <a:spcPts val="200"/>
              </a:spcBef>
            </a:pPr>
            <a:r>
              <a:rPr sz="2400" spc="-20" dirty="0">
                <a:solidFill>
                  <a:srgbClr val="FF0000"/>
                </a:solidFill>
                <a:latin typeface="Arial Unicode MS"/>
                <a:cs typeface="Arial Unicode MS"/>
              </a:rPr>
              <a:t>cameras 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665" y="3065145"/>
            <a:ext cx="1985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 Unicode MS"/>
                <a:cs typeface="Arial Unicode MS"/>
              </a:rPr>
              <a:t>points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(3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 </a:t>
            </a:r>
            <a:r>
              <a:rPr sz="2400" i="1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</a:t>
            </a:r>
            <a:r>
              <a:rPr sz="34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factorization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2431920"/>
            <a:ext cx="1252855" cy="230896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105"/>
              </a:spcBef>
            </a:pPr>
            <a:endParaRPr lang="en-US" sz="3200" spc="5" dirty="0" smtClean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 smtClean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10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n)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94250" y="1325880"/>
            <a:ext cx="1066800" cy="2590800"/>
          </a:xfrm>
          <a:custGeom>
            <a:avLst/>
            <a:gdLst/>
            <a:ahLst/>
            <a:cxnLst/>
            <a:rect l="l" t="t" r="r" b="b"/>
            <a:pathLst>
              <a:path w="1066800" h="2590800">
                <a:moveTo>
                  <a:pt x="0" y="0"/>
                </a:moveTo>
                <a:lnTo>
                  <a:pt x="1066800" y="0"/>
                </a:lnTo>
                <a:lnTo>
                  <a:pt x="1066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4740" y="3826065"/>
            <a:ext cx="416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5" dirty="0">
                <a:latin typeface="Arial Unicode MS"/>
                <a:cs typeface="Arial Unicode MS"/>
              </a:rPr>
              <a:t>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28970" y="2150745"/>
            <a:ext cx="3200400" cy="914400"/>
          </a:xfrm>
          <a:custGeom>
            <a:avLst/>
            <a:gdLst/>
            <a:ahLst/>
            <a:cxnLst/>
            <a:rect l="l" t="t" r="r" b="b"/>
            <a:pathLst>
              <a:path w="3200400" h="914400">
                <a:moveTo>
                  <a:pt x="0" y="0"/>
                </a:moveTo>
                <a:lnTo>
                  <a:pt x="3200400" y="0"/>
                </a:lnTo>
                <a:lnTo>
                  <a:pt x="3200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13140" y="3216465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Arial Unicode MS"/>
                <a:cs typeface="Arial Unicode MS"/>
              </a:rPr>
              <a:t>S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4701" y="5206174"/>
            <a:ext cx="2494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5" dirty="0">
                <a:latin typeface="Arial Unicode MS"/>
                <a:cs typeface="Arial Unicode MS"/>
              </a:rPr>
              <a:t>entry </a:t>
            </a:r>
            <a:r>
              <a:rPr sz="2000" spc="-70" dirty="0">
                <a:latin typeface="Arial Unicode MS"/>
                <a:cs typeface="Arial Unicode MS"/>
              </a:rPr>
              <a:t>is </a:t>
            </a:r>
            <a:r>
              <a:rPr sz="2000" spc="80" dirty="0">
                <a:latin typeface="Arial Unicode MS"/>
                <a:cs typeface="Arial Unicode MS"/>
              </a:rPr>
              <a:t>a </a:t>
            </a:r>
            <a:r>
              <a:rPr sz="2000" spc="110" dirty="0">
                <a:latin typeface="Arial Unicode MS"/>
                <a:cs typeface="Arial Unicode MS"/>
              </a:rPr>
              <a:t>2x1</a:t>
            </a:r>
            <a:r>
              <a:rPr sz="2000" spc="125" dirty="0">
                <a:latin typeface="Arial Unicode MS"/>
                <a:cs typeface="Arial Unicode MS"/>
              </a:rPr>
              <a:t> </a:t>
            </a:r>
            <a:r>
              <a:rPr sz="2000" spc="25" dirty="0">
                <a:latin typeface="Arial Unicode MS"/>
                <a:cs typeface="Arial Unicode MS"/>
              </a:rPr>
              <a:t>vector!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739" y="5387519"/>
            <a:ext cx="6330950" cy="124460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222500">
              <a:lnSpc>
                <a:spcPct val="100000"/>
              </a:lnSpc>
              <a:spcBef>
                <a:spcPts val="1070"/>
              </a:spcBef>
            </a:pPr>
            <a:r>
              <a:rPr sz="2000" b="1" spc="90" dirty="0">
                <a:latin typeface="Arial"/>
                <a:cs typeface="Arial"/>
              </a:rPr>
              <a:t>A</a:t>
            </a:r>
            <a:r>
              <a:rPr sz="1950" spc="135" baseline="-19230" dirty="0">
                <a:latin typeface="Arial Unicode MS"/>
                <a:cs typeface="Arial Unicode MS"/>
              </a:rPr>
              <a:t>i </a:t>
            </a:r>
            <a:r>
              <a:rPr sz="2000" spc="-70" dirty="0">
                <a:latin typeface="Arial Unicode MS"/>
                <a:cs typeface="Arial Unicode MS"/>
              </a:rPr>
              <a:t>is </a:t>
            </a:r>
            <a:r>
              <a:rPr sz="2000" spc="110" dirty="0">
                <a:latin typeface="Arial Unicode MS"/>
                <a:cs typeface="Arial Unicode MS"/>
              </a:rPr>
              <a:t>2x3 </a:t>
            </a:r>
            <a:r>
              <a:rPr sz="2000" spc="50" dirty="0">
                <a:latin typeface="Arial Unicode MS"/>
                <a:cs typeface="Arial Unicode MS"/>
              </a:rPr>
              <a:t>and </a:t>
            </a:r>
            <a:r>
              <a:rPr sz="2000" b="1" spc="150" dirty="0">
                <a:latin typeface="Arial"/>
                <a:cs typeface="Arial"/>
              </a:rPr>
              <a:t>X</a:t>
            </a:r>
            <a:r>
              <a:rPr sz="1950" spc="225" baseline="-19230" dirty="0">
                <a:latin typeface="Arial Unicode MS"/>
                <a:cs typeface="Arial Unicode MS"/>
              </a:rPr>
              <a:t>j </a:t>
            </a:r>
            <a:r>
              <a:rPr sz="2000" spc="-70" dirty="0">
                <a:latin typeface="Arial Unicode MS"/>
                <a:cs typeface="Arial Unicode MS"/>
              </a:rPr>
              <a:t>is</a:t>
            </a:r>
            <a:r>
              <a:rPr sz="2000" spc="-35" dirty="0">
                <a:latin typeface="Arial Unicode MS"/>
                <a:cs typeface="Arial Unicode MS"/>
              </a:rPr>
              <a:t> </a:t>
            </a:r>
            <a:r>
              <a:rPr sz="2000" spc="110" dirty="0">
                <a:latin typeface="Arial Unicode MS"/>
                <a:cs typeface="Arial Unicode MS"/>
              </a:rPr>
              <a:t>3x1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400" spc="-114" dirty="0">
                <a:latin typeface="Arial Unicode MS"/>
                <a:cs typeface="Arial Unicode MS"/>
              </a:rPr>
              <a:t>The </a:t>
            </a:r>
            <a:r>
              <a:rPr sz="2400" spc="-35" dirty="0">
                <a:latin typeface="Arial Unicode MS"/>
                <a:cs typeface="Arial Unicode MS"/>
              </a:rPr>
              <a:t>measurement </a:t>
            </a:r>
            <a:r>
              <a:rPr sz="2400" spc="50" dirty="0">
                <a:latin typeface="Arial Unicode MS"/>
                <a:cs typeface="Arial Unicode MS"/>
              </a:rPr>
              <a:t>matrix </a:t>
            </a:r>
            <a:r>
              <a:rPr sz="2400" b="1" spc="150" dirty="0">
                <a:latin typeface="Arial"/>
                <a:cs typeface="Arial"/>
              </a:rPr>
              <a:t>D </a:t>
            </a:r>
            <a:r>
              <a:rPr sz="2400" b="1" spc="225" dirty="0">
                <a:latin typeface="Arial"/>
                <a:cs typeface="Arial"/>
              </a:rPr>
              <a:t>= </a:t>
            </a:r>
            <a:r>
              <a:rPr sz="2400" b="1" spc="475" dirty="0">
                <a:latin typeface="Arial"/>
                <a:cs typeface="Arial"/>
              </a:rPr>
              <a:t>M </a:t>
            </a:r>
            <a:r>
              <a:rPr sz="2400" b="1" spc="-55" dirty="0">
                <a:latin typeface="Arial"/>
                <a:cs typeface="Arial"/>
              </a:rPr>
              <a:t>S </a:t>
            </a:r>
            <a:r>
              <a:rPr sz="2400" spc="-55" dirty="0">
                <a:latin typeface="Arial Unicode MS"/>
                <a:cs typeface="Arial Unicode MS"/>
              </a:rPr>
              <a:t>has </a:t>
            </a:r>
            <a:r>
              <a:rPr sz="2400" spc="30" dirty="0">
                <a:latin typeface="Arial Unicode MS"/>
                <a:cs typeface="Arial Unicode MS"/>
              </a:rPr>
              <a:t>rank</a:t>
            </a:r>
            <a:r>
              <a:rPr sz="2400" spc="360" dirty="0">
                <a:latin typeface="Arial Unicode MS"/>
                <a:cs typeface="Arial Unicode MS"/>
              </a:rPr>
              <a:t> </a:t>
            </a:r>
            <a:r>
              <a:rPr sz="2400" spc="140" dirty="0">
                <a:latin typeface="Arial Unicode MS"/>
                <a:cs typeface="Arial Unicode MS"/>
              </a:rPr>
              <a:t>3</a:t>
            </a:r>
            <a:endParaRPr sz="24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1872614" algn="l"/>
              </a:tabLst>
            </a:pPr>
            <a:r>
              <a:rPr sz="1800" spc="25" dirty="0">
                <a:latin typeface="Arial Unicode MS"/>
                <a:cs typeface="Arial Unicode MS"/>
              </a:rPr>
              <a:t>(it’s </a:t>
            </a:r>
            <a:r>
              <a:rPr sz="1800" spc="75" dirty="0">
                <a:latin typeface="Arial Unicode MS"/>
                <a:cs typeface="Arial Unicode MS"/>
              </a:rPr>
              <a:t>a </a:t>
            </a:r>
            <a:r>
              <a:rPr sz="1800" spc="25" dirty="0">
                <a:latin typeface="Arial Unicode MS"/>
                <a:cs typeface="Arial Unicode MS"/>
              </a:rPr>
              <a:t>product</a:t>
            </a:r>
            <a:r>
              <a:rPr sz="1800" spc="50" dirty="0">
                <a:latin typeface="Arial Unicode MS"/>
                <a:cs typeface="Arial Unicode MS"/>
              </a:rPr>
              <a:t> of	</a:t>
            </a:r>
            <a:r>
              <a:rPr sz="1800" spc="75" dirty="0">
                <a:latin typeface="Arial Unicode MS"/>
                <a:cs typeface="Arial Unicode MS"/>
              </a:rPr>
              <a:t>a </a:t>
            </a:r>
            <a:r>
              <a:rPr sz="1800" spc="50" dirty="0">
                <a:latin typeface="Arial Unicode MS"/>
                <a:cs typeface="Arial Unicode MS"/>
              </a:rPr>
              <a:t>2mx3 </a:t>
            </a:r>
            <a:r>
              <a:rPr sz="1800" spc="30" dirty="0">
                <a:latin typeface="Arial Unicode MS"/>
                <a:cs typeface="Arial Unicode MS"/>
              </a:rPr>
              <a:t>matrix 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55" dirty="0">
                <a:latin typeface="Arial Unicode MS"/>
                <a:cs typeface="Arial Unicode MS"/>
              </a:rPr>
              <a:t>3xn</a:t>
            </a:r>
            <a:r>
              <a:rPr sz="1800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matrix)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539" y="5125295"/>
            <a:ext cx="1035050" cy="4273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40" dirty="0">
                <a:latin typeface="Arial Unicode MS"/>
                <a:cs typeface="Arial Unicode MS"/>
              </a:rPr>
              <a:t>Each</a:t>
            </a:r>
            <a:r>
              <a:rPr sz="2000" spc="350" dirty="0">
                <a:latin typeface="Arial Unicode MS"/>
                <a:cs typeface="Arial Unicode MS"/>
              </a:rPr>
              <a:t> </a:t>
            </a:r>
            <a:r>
              <a:rPr sz="3900" b="1" spc="-284" baseline="5341" dirty="0">
                <a:latin typeface="Times New Roman"/>
                <a:cs typeface="Times New Roman"/>
              </a:rPr>
              <a:t>x</a:t>
            </a:r>
            <a:r>
              <a:rPr sz="3900" spc="-284" baseline="10683" dirty="0">
                <a:latin typeface="Times New Roman"/>
                <a:cs typeface="Times New Roman"/>
              </a:rPr>
              <a:t>ˆ</a:t>
            </a:r>
            <a:r>
              <a:rPr sz="2250" i="1" spc="-284" baseline="-14814" dirty="0">
                <a:latin typeface="Times New Roman"/>
                <a:cs typeface="Times New Roman"/>
              </a:rPr>
              <a:t>ij</a:t>
            </a:r>
            <a:endParaRPr sz="2250" baseline="-14814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03540" y="4215574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56638" y="1774468"/>
                <a:ext cx="8642879" cy="1806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8" y="1774468"/>
                <a:ext cx="8642879" cy="18065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  <p:sp>
        <p:nvSpPr>
          <p:cNvPr id="3" name="object 3"/>
          <p:cNvSpPr/>
          <p:nvPr/>
        </p:nvSpPr>
        <p:spPr>
          <a:xfrm>
            <a:off x="970969" y="1600141"/>
            <a:ext cx="118110" cy="3824604"/>
          </a:xfrm>
          <a:custGeom>
            <a:avLst/>
            <a:gdLst/>
            <a:ahLst/>
            <a:cxnLst/>
            <a:rect l="l" t="t" r="r" b="b"/>
            <a:pathLst>
              <a:path w="118109" h="3824604">
                <a:moveTo>
                  <a:pt x="14164" y="3708063"/>
                </a:moveTo>
                <a:lnTo>
                  <a:pt x="2047" y="3715130"/>
                </a:lnTo>
                <a:lnTo>
                  <a:pt x="1" y="3722908"/>
                </a:lnTo>
                <a:lnTo>
                  <a:pt x="58955" y="3823972"/>
                </a:lnTo>
                <a:lnTo>
                  <a:pt x="101061" y="3751790"/>
                </a:lnTo>
                <a:lnTo>
                  <a:pt x="46255" y="3751790"/>
                </a:lnTo>
                <a:lnTo>
                  <a:pt x="21940" y="3710109"/>
                </a:lnTo>
                <a:lnTo>
                  <a:pt x="14164" y="3708063"/>
                </a:lnTo>
                <a:close/>
              </a:path>
              <a:path w="118109" h="3824604">
                <a:moveTo>
                  <a:pt x="71654" y="72180"/>
                </a:moveTo>
                <a:lnTo>
                  <a:pt x="46254" y="72180"/>
                </a:lnTo>
                <a:lnTo>
                  <a:pt x="46255" y="3751790"/>
                </a:lnTo>
                <a:lnTo>
                  <a:pt x="71655" y="3751790"/>
                </a:lnTo>
                <a:lnTo>
                  <a:pt x="71654" y="72180"/>
                </a:lnTo>
                <a:close/>
              </a:path>
              <a:path w="118109" h="3824604">
                <a:moveTo>
                  <a:pt x="103745" y="3708063"/>
                </a:moveTo>
                <a:lnTo>
                  <a:pt x="95969" y="3710109"/>
                </a:lnTo>
                <a:lnTo>
                  <a:pt x="71655" y="3751790"/>
                </a:lnTo>
                <a:lnTo>
                  <a:pt x="101061" y="3751790"/>
                </a:lnTo>
                <a:lnTo>
                  <a:pt x="117909" y="3722908"/>
                </a:lnTo>
                <a:lnTo>
                  <a:pt x="115862" y="3715130"/>
                </a:lnTo>
                <a:lnTo>
                  <a:pt x="103745" y="3708063"/>
                </a:lnTo>
                <a:close/>
              </a:path>
              <a:path w="118109" h="3824604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824604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3667" y="2930176"/>
            <a:ext cx="118110" cy="1163955"/>
          </a:xfrm>
          <a:custGeom>
            <a:avLst/>
            <a:gdLst/>
            <a:ahLst/>
            <a:cxnLst/>
            <a:rect l="l" t="t" r="r" b="b"/>
            <a:pathLst>
              <a:path w="118109" h="1163954">
                <a:moveTo>
                  <a:pt x="14164" y="1047991"/>
                </a:moveTo>
                <a:lnTo>
                  <a:pt x="2047" y="1055058"/>
                </a:lnTo>
                <a:lnTo>
                  <a:pt x="0" y="1062836"/>
                </a:lnTo>
                <a:lnTo>
                  <a:pt x="58954" y="1163900"/>
                </a:lnTo>
                <a:lnTo>
                  <a:pt x="101061" y="1091718"/>
                </a:lnTo>
                <a:lnTo>
                  <a:pt x="46254" y="1091718"/>
                </a:lnTo>
                <a:lnTo>
                  <a:pt x="21940" y="1050037"/>
                </a:lnTo>
                <a:lnTo>
                  <a:pt x="14164" y="1047991"/>
                </a:lnTo>
                <a:close/>
              </a:path>
              <a:path w="118109" h="1163954">
                <a:moveTo>
                  <a:pt x="71653" y="72181"/>
                </a:moveTo>
                <a:lnTo>
                  <a:pt x="46253" y="72181"/>
                </a:lnTo>
                <a:lnTo>
                  <a:pt x="46254" y="1091718"/>
                </a:lnTo>
                <a:lnTo>
                  <a:pt x="71654" y="1091718"/>
                </a:lnTo>
                <a:lnTo>
                  <a:pt x="71653" y="72181"/>
                </a:lnTo>
                <a:close/>
              </a:path>
              <a:path w="118109" h="1163954">
                <a:moveTo>
                  <a:pt x="103745" y="1047991"/>
                </a:moveTo>
                <a:lnTo>
                  <a:pt x="95968" y="1050037"/>
                </a:lnTo>
                <a:lnTo>
                  <a:pt x="71654" y="1091718"/>
                </a:lnTo>
                <a:lnTo>
                  <a:pt x="101061" y="1091718"/>
                </a:lnTo>
                <a:lnTo>
                  <a:pt x="117909" y="1062836"/>
                </a:lnTo>
                <a:lnTo>
                  <a:pt x="115862" y="1055058"/>
                </a:lnTo>
                <a:lnTo>
                  <a:pt x="103745" y="1047991"/>
                </a:lnTo>
                <a:close/>
              </a:path>
              <a:path w="118109" h="1163954">
                <a:moveTo>
                  <a:pt x="58953" y="0"/>
                </a:moveTo>
                <a:lnTo>
                  <a:pt x="0" y="101064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46253" y="72181"/>
                </a:lnTo>
                <a:lnTo>
                  <a:pt x="101059" y="72181"/>
                </a:lnTo>
                <a:lnTo>
                  <a:pt x="58953" y="0"/>
                </a:lnTo>
                <a:close/>
              </a:path>
              <a:path w="118109" h="1163954">
                <a:moveTo>
                  <a:pt x="101059" y="72181"/>
                </a:moveTo>
                <a:lnTo>
                  <a:pt x="71653" y="72181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6509" y="5614482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2029268" y="71653"/>
                </a:moveTo>
                <a:lnTo>
                  <a:pt x="72181" y="71653"/>
                </a:lnTo>
                <a:lnTo>
                  <a:pt x="1978857" y="71654"/>
                </a:lnTo>
                <a:lnTo>
                  <a:pt x="1937176" y="95968"/>
                </a:lnTo>
                <a:lnTo>
                  <a:pt x="1935129" y="103744"/>
                </a:lnTo>
                <a:lnTo>
                  <a:pt x="1942197" y="115861"/>
                </a:lnTo>
                <a:lnTo>
                  <a:pt x="1949975" y="117907"/>
                </a:lnTo>
                <a:lnTo>
                  <a:pt x="2029268" y="71653"/>
                </a:lnTo>
                <a:close/>
              </a:path>
              <a:path w="2051050" h="118110">
                <a:moveTo>
                  <a:pt x="104686" y="1273"/>
                </a:moveTo>
                <a:lnTo>
                  <a:pt x="98142" y="2114"/>
                </a:lnTo>
                <a:lnTo>
                  <a:pt x="96520" y="2649"/>
                </a:lnTo>
                <a:lnTo>
                  <a:pt x="0" y="58953"/>
                </a:lnTo>
                <a:lnTo>
                  <a:pt x="101063" y="117907"/>
                </a:lnTo>
                <a:lnTo>
                  <a:pt x="108841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2029268" y="71653"/>
                </a:lnTo>
                <a:lnTo>
                  <a:pt x="2051038" y="58954"/>
                </a:lnTo>
                <a:lnTo>
                  <a:pt x="2029266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2"/>
                </a:lnTo>
                <a:lnTo>
                  <a:pt x="109723" y="3560"/>
                </a:lnTo>
                <a:lnTo>
                  <a:pt x="104686" y="127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6"/>
                </a:lnTo>
                <a:lnTo>
                  <a:pt x="1935129" y="14163"/>
                </a:lnTo>
                <a:lnTo>
                  <a:pt x="1937176" y="21940"/>
                </a:lnTo>
                <a:lnTo>
                  <a:pt x="1978857" y="46254"/>
                </a:lnTo>
                <a:lnTo>
                  <a:pt x="2029266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7365" y="5614482"/>
            <a:ext cx="1104900" cy="118110"/>
          </a:xfrm>
          <a:custGeom>
            <a:avLst/>
            <a:gdLst/>
            <a:ahLst/>
            <a:cxnLst/>
            <a:rect l="l" t="t" r="r" b="b"/>
            <a:pathLst>
              <a:path w="1104900" h="118110">
                <a:moveTo>
                  <a:pt x="1082689" y="71653"/>
                </a:moveTo>
                <a:lnTo>
                  <a:pt x="72180" y="71653"/>
                </a:lnTo>
                <a:lnTo>
                  <a:pt x="1032277" y="71654"/>
                </a:lnTo>
                <a:lnTo>
                  <a:pt x="990596" y="95968"/>
                </a:lnTo>
                <a:lnTo>
                  <a:pt x="988550" y="103744"/>
                </a:lnTo>
                <a:lnTo>
                  <a:pt x="995617" y="115861"/>
                </a:lnTo>
                <a:lnTo>
                  <a:pt x="1003396" y="117907"/>
                </a:lnTo>
                <a:lnTo>
                  <a:pt x="1082689" y="71653"/>
                </a:lnTo>
                <a:close/>
              </a:path>
              <a:path w="1104900" h="118110">
                <a:moveTo>
                  <a:pt x="104687" y="1273"/>
                </a:moveTo>
                <a:lnTo>
                  <a:pt x="98141" y="2115"/>
                </a:lnTo>
                <a:lnTo>
                  <a:pt x="96519" y="2649"/>
                </a:lnTo>
                <a:lnTo>
                  <a:pt x="0" y="58953"/>
                </a:lnTo>
                <a:lnTo>
                  <a:pt x="101064" y="117907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082689" y="71653"/>
                </a:lnTo>
                <a:lnTo>
                  <a:pt x="1104459" y="58954"/>
                </a:lnTo>
                <a:lnTo>
                  <a:pt x="108268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2"/>
                </a:lnTo>
                <a:lnTo>
                  <a:pt x="109724" y="3560"/>
                </a:lnTo>
                <a:lnTo>
                  <a:pt x="104687" y="1273"/>
                </a:lnTo>
                <a:close/>
              </a:path>
              <a:path w="1104900" h="118110">
                <a:moveTo>
                  <a:pt x="1003395" y="0"/>
                </a:moveTo>
                <a:lnTo>
                  <a:pt x="995619" y="2046"/>
                </a:lnTo>
                <a:lnTo>
                  <a:pt x="988550" y="14163"/>
                </a:lnTo>
                <a:lnTo>
                  <a:pt x="990596" y="21939"/>
                </a:lnTo>
                <a:lnTo>
                  <a:pt x="1032277" y="46254"/>
                </a:lnTo>
                <a:lnTo>
                  <a:pt x="1082687" y="46254"/>
                </a:lnTo>
                <a:lnTo>
                  <a:pt x="100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996" y="4284446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104687" y="1273"/>
                </a:moveTo>
                <a:lnTo>
                  <a:pt x="98141" y="2114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2029269" y="71653"/>
                </a:lnTo>
                <a:lnTo>
                  <a:pt x="2051038" y="58954"/>
                </a:lnTo>
                <a:lnTo>
                  <a:pt x="202926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2051050" h="118110">
                <a:moveTo>
                  <a:pt x="2029269" y="71653"/>
                </a:moveTo>
                <a:lnTo>
                  <a:pt x="72180" y="71653"/>
                </a:lnTo>
                <a:lnTo>
                  <a:pt x="1978856" y="71654"/>
                </a:lnTo>
                <a:lnTo>
                  <a:pt x="1937175" y="95968"/>
                </a:lnTo>
                <a:lnTo>
                  <a:pt x="1935129" y="103745"/>
                </a:lnTo>
                <a:lnTo>
                  <a:pt x="1942197" y="115862"/>
                </a:lnTo>
                <a:lnTo>
                  <a:pt x="1949974" y="117908"/>
                </a:lnTo>
                <a:lnTo>
                  <a:pt x="2029269" y="7165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7"/>
                </a:lnTo>
                <a:lnTo>
                  <a:pt x="1935129" y="14164"/>
                </a:lnTo>
                <a:lnTo>
                  <a:pt x="1937175" y="21940"/>
                </a:lnTo>
                <a:lnTo>
                  <a:pt x="1978856" y="46254"/>
                </a:lnTo>
                <a:lnTo>
                  <a:pt x="2029267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849" y="3394126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1362" y="326566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53868" y="1600200"/>
          <a:ext cx="6388734" cy="450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/>
                <a:gridCol w="709930"/>
                <a:gridCol w="1104265"/>
                <a:gridCol w="473075"/>
                <a:gridCol w="2050414"/>
              </a:tblGrid>
              <a:tr h="132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16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30175" marR="135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easu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ts  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227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03505" marR="16129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10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on  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×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22580" marR="59118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tr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ct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e  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700" b="1" spc="-10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370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700" b="1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b="1" spc="0" dirty="0">
                          <a:latin typeface="Times New Roman"/>
                          <a:cs typeface="Times New Roman"/>
                        </a:rPr>
                        <a:t>MS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/>
                </a:tc>
              </a:tr>
              <a:tr h="681355"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07505" y="1001039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factorize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8674"/>
            <a:ext cx="692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computing the Singular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decomposition 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7582" y="3239364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887" y="2133541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4" y="2932207"/>
                </a:moveTo>
                <a:lnTo>
                  <a:pt x="2047" y="2939276"/>
                </a:lnTo>
                <a:lnTo>
                  <a:pt x="1" y="2947052"/>
                </a:lnTo>
                <a:lnTo>
                  <a:pt x="58955" y="3048116"/>
                </a:lnTo>
                <a:lnTo>
                  <a:pt x="101060" y="2975936"/>
                </a:lnTo>
                <a:lnTo>
                  <a:pt x="46255" y="2975936"/>
                </a:lnTo>
                <a:lnTo>
                  <a:pt x="21940" y="2934254"/>
                </a:lnTo>
                <a:lnTo>
                  <a:pt x="14164" y="2932207"/>
                </a:lnTo>
                <a:close/>
              </a:path>
              <a:path w="118109" h="3048635">
                <a:moveTo>
                  <a:pt x="71654" y="72180"/>
                </a:moveTo>
                <a:lnTo>
                  <a:pt x="46254" y="72180"/>
                </a:lnTo>
                <a:lnTo>
                  <a:pt x="46255" y="2975936"/>
                </a:lnTo>
                <a:lnTo>
                  <a:pt x="71655" y="2975936"/>
                </a:lnTo>
                <a:lnTo>
                  <a:pt x="71654" y="72180"/>
                </a:lnTo>
                <a:close/>
              </a:path>
              <a:path w="118109" h="3048635">
                <a:moveTo>
                  <a:pt x="103745" y="2932207"/>
                </a:moveTo>
                <a:lnTo>
                  <a:pt x="95969" y="2934254"/>
                </a:lnTo>
                <a:lnTo>
                  <a:pt x="71655" y="2975936"/>
                </a:lnTo>
                <a:lnTo>
                  <a:pt x="101060" y="2975936"/>
                </a:lnTo>
                <a:lnTo>
                  <a:pt x="117909" y="2947052"/>
                </a:lnTo>
                <a:lnTo>
                  <a:pt x="115862" y="2939276"/>
                </a:lnTo>
                <a:lnTo>
                  <a:pt x="103745" y="2932207"/>
                </a:lnTo>
                <a:close/>
              </a:path>
              <a:path w="118109" h="3048635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0486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52" y="5351246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2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7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7" y="2045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21550" y="3265533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02" y="5434774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4583" y="53642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0" y="71653"/>
                </a:lnTo>
                <a:lnTo>
                  <a:pt x="1404566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6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6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6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93434" y="54477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783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19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0" y="71653"/>
                </a:lnTo>
                <a:lnTo>
                  <a:pt x="1404567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4634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8152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3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3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7002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570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0482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49" y="2895541"/>
            <a:ext cx="118110" cy="1477010"/>
          </a:xfrm>
          <a:custGeom>
            <a:avLst/>
            <a:gdLst/>
            <a:ahLst/>
            <a:cxnLst/>
            <a:rect l="l" t="t" r="r" b="b"/>
            <a:pathLst>
              <a:path w="118109" h="1477010">
                <a:moveTo>
                  <a:pt x="14163" y="1360839"/>
                </a:moveTo>
                <a:lnTo>
                  <a:pt x="2045" y="1367908"/>
                </a:lnTo>
                <a:lnTo>
                  <a:pt x="0" y="1375684"/>
                </a:lnTo>
                <a:lnTo>
                  <a:pt x="58953" y="1476748"/>
                </a:lnTo>
                <a:lnTo>
                  <a:pt x="101059" y="1404567"/>
                </a:lnTo>
                <a:lnTo>
                  <a:pt x="46253" y="1404567"/>
                </a:lnTo>
                <a:lnTo>
                  <a:pt x="21939" y="1362886"/>
                </a:lnTo>
                <a:lnTo>
                  <a:pt x="14163" y="1360839"/>
                </a:lnTo>
                <a:close/>
              </a:path>
              <a:path w="118109" h="1477010">
                <a:moveTo>
                  <a:pt x="71654" y="72181"/>
                </a:moveTo>
                <a:lnTo>
                  <a:pt x="46254" y="72181"/>
                </a:lnTo>
                <a:lnTo>
                  <a:pt x="46253" y="1404567"/>
                </a:lnTo>
                <a:lnTo>
                  <a:pt x="71653" y="1404567"/>
                </a:lnTo>
                <a:lnTo>
                  <a:pt x="71654" y="72181"/>
                </a:lnTo>
                <a:close/>
              </a:path>
              <a:path w="118109" h="1477010">
                <a:moveTo>
                  <a:pt x="103745" y="1360839"/>
                </a:moveTo>
                <a:lnTo>
                  <a:pt x="95967" y="1362886"/>
                </a:lnTo>
                <a:lnTo>
                  <a:pt x="71653" y="1404567"/>
                </a:lnTo>
                <a:lnTo>
                  <a:pt x="101059" y="1404567"/>
                </a:lnTo>
                <a:lnTo>
                  <a:pt x="117908" y="1375684"/>
                </a:lnTo>
                <a:lnTo>
                  <a:pt x="115862" y="1367908"/>
                </a:lnTo>
                <a:lnTo>
                  <a:pt x="103745" y="1360839"/>
                </a:lnTo>
                <a:close/>
              </a:path>
              <a:path w="118109" h="1477010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8109" h="1477010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4348" y="109724"/>
                </a:lnTo>
                <a:lnTo>
                  <a:pt x="116635" y="104687"/>
                </a:lnTo>
                <a:lnTo>
                  <a:pt x="115793" y="98143"/>
                </a:lnTo>
                <a:lnTo>
                  <a:pt x="115258" y="96519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2084" y="3499577"/>
            <a:ext cx="380365" cy="202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611" y="2133601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5651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4641" y="2133600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10858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841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7785" algn="ctr">
              <a:lnSpc>
                <a:spcPct val="100000"/>
              </a:lnSpc>
              <a:spcBef>
                <a:spcPts val="1960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8210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  <a:spcBef>
                <a:spcPts val="1360"/>
              </a:spcBef>
            </a:pPr>
            <a:r>
              <a:rPr sz="3000" b="1" spc="7" baseline="-16666" dirty="0">
                <a:solidFill>
                  <a:srgbClr val="194A35"/>
                </a:solidFill>
                <a:latin typeface="Arial"/>
                <a:cs typeface="Arial"/>
              </a:rPr>
              <a:t>V</a:t>
            </a:r>
            <a:r>
              <a:rPr sz="1300" b="1" spc="5" dirty="0">
                <a:solidFill>
                  <a:srgbClr val="194A35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77836"/>
            <a:ext cx="8517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Arial Unicode MS"/>
                <a:cs typeface="Arial Unicode MS"/>
              </a:rPr>
              <a:t>Since </a:t>
            </a:r>
            <a:r>
              <a:rPr sz="2000" spc="25" dirty="0">
                <a:latin typeface="Arial Unicode MS"/>
                <a:cs typeface="Arial Unicode MS"/>
              </a:rPr>
              <a:t>rank </a:t>
            </a:r>
            <a:r>
              <a:rPr sz="2000" spc="55" dirty="0">
                <a:latin typeface="Arial Unicode MS"/>
                <a:cs typeface="Arial Unicode MS"/>
              </a:rPr>
              <a:t>(D)=3, </a:t>
            </a:r>
            <a:r>
              <a:rPr sz="2000" spc="5" dirty="0">
                <a:latin typeface="Arial Unicode MS"/>
                <a:cs typeface="Arial Unicode MS"/>
              </a:rPr>
              <a:t>there </a:t>
            </a:r>
            <a:r>
              <a:rPr sz="2000" spc="50" dirty="0">
                <a:latin typeface="Arial Unicode MS"/>
                <a:cs typeface="Arial Unicode MS"/>
              </a:rPr>
              <a:t>are only </a:t>
            </a:r>
            <a:r>
              <a:rPr sz="2000" spc="114" dirty="0">
                <a:latin typeface="Arial Unicode MS"/>
                <a:cs typeface="Arial Unicode MS"/>
              </a:rPr>
              <a:t>3 </a:t>
            </a:r>
            <a:r>
              <a:rPr sz="2000" spc="0" dirty="0">
                <a:latin typeface="Arial Unicode MS"/>
                <a:cs typeface="Arial Unicode MS"/>
              </a:rPr>
              <a:t>non-zero </a:t>
            </a:r>
            <a:r>
              <a:rPr sz="2000" spc="10" dirty="0">
                <a:latin typeface="Arial Unicode MS"/>
                <a:cs typeface="Arial Unicode MS"/>
              </a:rPr>
              <a:t>singular </a:t>
            </a:r>
            <a:r>
              <a:rPr sz="2000" spc="-20" dirty="0">
                <a:latin typeface="Arial Unicode MS"/>
                <a:cs typeface="Arial Unicode MS"/>
              </a:rPr>
              <a:t>values </a:t>
            </a:r>
            <a:r>
              <a:rPr sz="2000" spc="40" dirty="0">
                <a:latin typeface="Calibri"/>
                <a:cs typeface="Calibri"/>
              </a:rPr>
              <a:t>σ</a:t>
            </a:r>
            <a:r>
              <a:rPr sz="1950" spc="60" baseline="-19230" dirty="0">
                <a:latin typeface="Arial Unicode MS"/>
                <a:cs typeface="Arial Unicode MS"/>
              </a:rPr>
              <a:t>1 </a:t>
            </a:r>
            <a:r>
              <a:rPr sz="2000" spc="55" dirty="0">
                <a:latin typeface="Arial Unicode MS"/>
                <a:cs typeface="Arial Unicode MS"/>
              </a:rPr>
              <a:t>, </a:t>
            </a:r>
            <a:r>
              <a:rPr sz="2000" spc="40" dirty="0">
                <a:latin typeface="Calibri"/>
                <a:cs typeface="Calibri"/>
              </a:rPr>
              <a:t>σ</a:t>
            </a:r>
            <a:r>
              <a:rPr sz="1950" spc="60" baseline="-19230" dirty="0">
                <a:latin typeface="Arial Unicode MS"/>
                <a:cs typeface="Arial Unicode MS"/>
              </a:rPr>
              <a:t>2 </a:t>
            </a:r>
            <a:r>
              <a:rPr sz="2000" spc="50" dirty="0">
                <a:latin typeface="Arial Unicode MS"/>
                <a:cs typeface="Arial Unicode MS"/>
              </a:rPr>
              <a:t>and</a:t>
            </a:r>
            <a:r>
              <a:rPr sz="2000" spc="400" dirty="0">
                <a:latin typeface="Arial Unicode MS"/>
                <a:cs typeface="Arial Unicode MS"/>
              </a:rPr>
              <a:t> </a:t>
            </a:r>
            <a:r>
              <a:rPr sz="2000" spc="40" dirty="0">
                <a:latin typeface="Calibri"/>
                <a:cs typeface="Calibri"/>
              </a:rPr>
              <a:t>σ</a:t>
            </a:r>
            <a:r>
              <a:rPr sz="1950" spc="60" baseline="-19230" dirty="0">
                <a:latin typeface="Arial Unicode MS"/>
                <a:cs typeface="Arial Unicode MS"/>
              </a:rPr>
              <a:t>3</a:t>
            </a:r>
            <a:endParaRPr sz="1950" baseline="-1923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587" y="1784866"/>
            <a:ext cx="8550977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000" y="6037066"/>
            <a:ext cx="2868930" cy="57323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ts val="2220"/>
              </a:lnSpc>
              <a:spcBef>
                <a:spcPts val="705"/>
              </a:spcBef>
              <a:tabLst>
                <a:tab pos="916305" algn="l"/>
                <a:tab pos="1717675" algn="l"/>
                <a:tab pos="2127250" algn="l"/>
                <a:tab pos="2715260" algn="l"/>
              </a:tabLst>
            </a:pPr>
            <a:r>
              <a:rPr sz="2000" spc="130" dirty="0" smtClean="0">
                <a:latin typeface="Arial Unicode MS"/>
                <a:cs typeface="Arial Unicode MS"/>
              </a:rPr>
              <a:t>W</a:t>
            </a:r>
            <a:r>
              <a:rPr sz="2000" spc="80" dirty="0" smtClean="0">
                <a:latin typeface="Arial Unicode MS"/>
                <a:cs typeface="Arial Unicode MS"/>
              </a:rPr>
              <a:t>h</a:t>
            </a:r>
            <a:r>
              <a:rPr sz="2000" spc="-5" dirty="0" smtClean="0">
                <a:latin typeface="Arial Unicode MS"/>
                <a:cs typeface="Arial Unicode MS"/>
              </a:rPr>
              <a:t>e</a:t>
            </a:r>
            <a:r>
              <a:rPr sz="2000" spc="65" dirty="0" smtClean="0">
                <a:latin typeface="Arial Unicode MS"/>
                <a:cs typeface="Arial Unicode MS"/>
              </a:rPr>
              <a:t>r</a:t>
            </a:r>
            <a:r>
              <a:rPr sz="2000" spc="-10" dirty="0" smtClean="0">
                <a:latin typeface="Arial Unicode MS"/>
                <a:cs typeface="Arial Unicode MS"/>
              </a:rPr>
              <a:t>e</a:t>
            </a:r>
            <a:endParaRPr sz="3000" baseline="1388" dirty="0" smtClean="0">
              <a:latin typeface="Times New Roman"/>
              <a:cs typeface="Times New Roman"/>
            </a:endParaRPr>
          </a:p>
          <a:p>
            <a:pPr marL="110489" algn="ctr">
              <a:lnSpc>
                <a:spcPts val="1500"/>
              </a:lnSpc>
            </a:pPr>
            <a:endParaRPr sz="2000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75073" y="6183452"/>
            <a:ext cx="999490" cy="280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80"/>
              </a:lnSpc>
              <a:spcBef>
                <a:spcPts val="10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47707" y="5698062"/>
                <a:ext cx="2376613" cy="9707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707" y="5698062"/>
                <a:ext cx="2376613" cy="9707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  <p:sp>
        <p:nvSpPr>
          <p:cNvPr id="4" name="object 4"/>
          <p:cNvSpPr/>
          <p:nvPr/>
        </p:nvSpPr>
        <p:spPr>
          <a:xfrm>
            <a:off x="31242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60198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199"/>
                </a:moveTo>
                <a:lnTo>
                  <a:pt x="228600" y="76199"/>
                </a:lnTo>
                <a:lnTo>
                  <a:pt x="2286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7526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676399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764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1447799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152400" y="304800"/>
                </a:lnTo>
                <a:lnTo>
                  <a:pt x="152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905000"/>
            <a:ext cx="152400" cy="762000"/>
          </a:xfrm>
          <a:custGeom>
            <a:avLst/>
            <a:gdLst/>
            <a:ahLst/>
            <a:cxnLst/>
            <a:rect l="l" t="t" r="r" b="b"/>
            <a:pathLst>
              <a:path w="152400" h="762000">
                <a:moveTo>
                  <a:pt x="0" y="762000"/>
                </a:moveTo>
                <a:lnTo>
                  <a:pt x="152400" y="762000"/>
                </a:lnTo>
                <a:lnTo>
                  <a:pt x="152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895600"/>
            <a:ext cx="152400" cy="2895600"/>
          </a:xfrm>
          <a:custGeom>
            <a:avLst/>
            <a:gdLst/>
            <a:ahLst/>
            <a:cxnLst/>
            <a:rect l="l" t="t" r="r" b="b"/>
            <a:pathLst>
              <a:path w="152400" h="2895600">
                <a:moveTo>
                  <a:pt x="0" y="2895599"/>
                </a:moveTo>
                <a:lnTo>
                  <a:pt x="152400" y="2895599"/>
                </a:lnTo>
                <a:lnTo>
                  <a:pt x="152400" y="0"/>
                </a:lnTo>
                <a:lnTo>
                  <a:pt x="0" y="0"/>
                </a:lnTo>
                <a:lnTo>
                  <a:pt x="0" y="2895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1447800"/>
            <a:ext cx="152400" cy="4343400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152400" y="0"/>
                </a:lnTo>
                <a:lnTo>
                  <a:pt x="1524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1981199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0" y="685800"/>
                </a:moveTo>
                <a:lnTo>
                  <a:pt x="228600" y="685800"/>
                </a:lnTo>
                <a:lnTo>
                  <a:pt x="228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28956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0" y="5181600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1142999"/>
                </a:moveTo>
                <a:lnTo>
                  <a:pt x="228600" y="1142999"/>
                </a:lnTo>
                <a:lnTo>
                  <a:pt x="2286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2000" y="19812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152400"/>
                </a:lnTo>
                <a:lnTo>
                  <a:pt x="228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152400"/>
                </a:moveTo>
                <a:lnTo>
                  <a:pt x="2057400" y="152400"/>
                </a:lnTo>
                <a:lnTo>
                  <a:pt x="2057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0"/>
                </a:moveTo>
                <a:lnTo>
                  <a:pt x="2057400" y="0"/>
                </a:lnTo>
                <a:lnTo>
                  <a:pt x="2057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228600"/>
                </a:moveTo>
                <a:lnTo>
                  <a:pt x="4495800" y="228600"/>
                </a:lnTo>
                <a:lnTo>
                  <a:pt x="449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0"/>
                </a:moveTo>
                <a:lnTo>
                  <a:pt x="4495800" y="0"/>
                </a:lnTo>
                <a:lnTo>
                  <a:pt x="44958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228600"/>
                </a:lnTo>
                <a:lnTo>
                  <a:pt x="396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0"/>
                </a:moveTo>
                <a:lnTo>
                  <a:pt x="3962400" y="0"/>
                </a:lnTo>
                <a:lnTo>
                  <a:pt x="3962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140" y="5206174"/>
            <a:ext cx="39128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>
              <a:lnSpc>
                <a:spcPct val="100000"/>
              </a:lnSpc>
              <a:spcBef>
                <a:spcPts val="100"/>
              </a:spcBef>
            </a:pPr>
            <a:r>
              <a:rPr sz="2000" b="1" spc="-45" dirty="0">
                <a:latin typeface="Arial"/>
                <a:cs typeface="Arial"/>
              </a:rPr>
              <a:t>S </a:t>
            </a:r>
            <a:r>
              <a:rPr sz="2000" spc="60" dirty="0">
                <a:latin typeface="Arial Unicode MS"/>
                <a:cs typeface="Arial Unicode MS"/>
              </a:rPr>
              <a:t>=</a:t>
            </a:r>
            <a:r>
              <a:rPr sz="2000" spc="100" dirty="0">
                <a:latin typeface="Arial Unicode MS"/>
                <a:cs typeface="Arial Unicode MS"/>
              </a:rPr>
              <a:t> </a:t>
            </a:r>
            <a:r>
              <a:rPr sz="2000" spc="-20" dirty="0">
                <a:latin typeface="Arial Unicode MS"/>
                <a:cs typeface="Arial Unicode MS"/>
              </a:rPr>
              <a:t>structure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000" b="1" spc="400" dirty="0">
                <a:latin typeface="Arial"/>
                <a:cs typeface="Arial"/>
              </a:rPr>
              <a:t>M </a:t>
            </a:r>
            <a:r>
              <a:rPr sz="2000" spc="60" dirty="0">
                <a:latin typeface="Arial Unicode MS"/>
                <a:cs typeface="Arial Unicode MS"/>
              </a:rPr>
              <a:t>= </a:t>
            </a:r>
            <a:r>
              <a:rPr sz="2000" spc="75" dirty="0">
                <a:latin typeface="Arial Unicode MS"/>
                <a:cs typeface="Arial Unicode MS"/>
              </a:rPr>
              <a:t>Motion</a:t>
            </a:r>
            <a:r>
              <a:rPr sz="2000" spc="-295" dirty="0">
                <a:latin typeface="Arial Unicode MS"/>
                <a:cs typeface="Arial Unicode MS"/>
              </a:rPr>
              <a:t> </a:t>
            </a:r>
            <a:r>
              <a:rPr sz="2000" dirty="0">
                <a:latin typeface="Arial Unicode MS"/>
                <a:cs typeface="Arial Unicode MS"/>
              </a:rPr>
              <a:t>(cameras)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5139" y="6298753"/>
            <a:ext cx="522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52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5340" y="6349174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04054" y="3597465"/>
            <a:ext cx="10871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best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9833" y="3780827"/>
            <a:ext cx="708660" cy="220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1155" algn="l"/>
                <a:tab pos="614680" algn="l"/>
              </a:tabLst>
            </a:pPr>
            <a:r>
              <a:rPr sz="1250" spc="5" dirty="0">
                <a:latin typeface="Times New Roman"/>
                <a:cs typeface="Times New Roman"/>
              </a:rPr>
              <a:t>3	3	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579480"/>
            <a:ext cx="5852160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-7" baseline="2777" dirty="0">
                <a:latin typeface="Calibri"/>
                <a:cs typeface="Calibri"/>
              </a:rPr>
              <a:t>Theorem: </a:t>
            </a:r>
            <a:r>
              <a:rPr sz="3000" spc="-7" baseline="2777" dirty="0">
                <a:latin typeface="Calibri"/>
                <a:cs typeface="Calibri"/>
              </a:rPr>
              <a:t>When </a:t>
            </a:r>
            <a:r>
              <a:rPr sz="2200" b="1" spc="0" dirty="0">
                <a:latin typeface="Times New Roman"/>
                <a:cs typeface="Times New Roman"/>
              </a:rPr>
              <a:t>D </a:t>
            </a:r>
            <a:r>
              <a:rPr sz="3000" spc="-7" baseline="2777" dirty="0">
                <a:latin typeface="Calibri"/>
                <a:cs typeface="Calibri"/>
              </a:rPr>
              <a:t>has </a:t>
            </a:r>
            <a:r>
              <a:rPr sz="3000" baseline="2777" dirty="0">
                <a:latin typeface="Calibri"/>
                <a:cs typeface="Calibri"/>
              </a:rPr>
              <a:t>a </a:t>
            </a:r>
            <a:r>
              <a:rPr sz="3000" spc="-22" baseline="2777" dirty="0">
                <a:latin typeface="Calibri"/>
                <a:cs typeface="Calibri"/>
              </a:rPr>
              <a:t>rank </a:t>
            </a:r>
            <a:r>
              <a:rPr sz="3000" spc="-15" baseline="2777" dirty="0">
                <a:latin typeface="Calibri"/>
                <a:cs typeface="Calibri"/>
              </a:rPr>
              <a:t>greater </a:t>
            </a:r>
            <a:r>
              <a:rPr sz="3000" spc="-7" baseline="2777" dirty="0">
                <a:latin typeface="Calibri"/>
                <a:cs typeface="Calibri"/>
              </a:rPr>
              <a:t>than </a:t>
            </a:r>
            <a:r>
              <a:rPr sz="3300" spc="-104" baseline="2525" dirty="0">
                <a:latin typeface="Times New Roman"/>
                <a:cs typeface="Times New Roman"/>
              </a:rPr>
              <a:t>3, </a:t>
            </a:r>
            <a:r>
              <a:rPr sz="3300" b="1" baseline="2525" dirty="0">
                <a:latin typeface="Times New Roman"/>
                <a:cs typeface="Times New Roman"/>
              </a:rPr>
              <a:t>U W</a:t>
            </a:r>
            <a:r>
              <a:rPr sz="3300" b="1" spc="525" baseline="2525" dirty="0">
                <a:latin typeface="Times New Roman"/>
                <a:cs typeface="Times New Roman"/>
              </a:rPr>
              <a:t> </a:t>
            </a:r>
            <a:r>
              <a:rPr sz="3300" b="1" spc="44" baseline="2525" dirty="0">
                <a:latin typeface="Times New Roman"/>
                <a:cs typeface="Times New Roman"/>
              </a:rPr>
              <a:t>V</a:t>
            </a:r>
            <a:r>
              <a:rPr sz="1875" i="1" spc="44" baseline="48888" dirty="0">
                <a:latin typeface="Times New Roman"/>
                <a:cs typeface="Times New Roman"/>
              </a:rPr>
              <a:t>T</a:t>
            </a:r>
            <a:endParaRPr sz="1875" baseline="48888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74597"/>
            <a:ext cx="7397750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5" dirty="0">
                <a:latin typeface="Calibri"/>
                <a:cs typeface="Calibri"/>
              </a:rPr>
              <a:t>possible </a:t>
            </a:r>
            <a:r>
              <a:rPr sz="2000" spc="-25" dirty="0">
                <a:latin typeface="Calibri"/>
                <a:cs typeface="Calibri"/>
              </a:rPr>
              <a:t>rank- </a:t>
            </a:r>
            <a:r>
              <a:rPr sz="3300" spc="-15" baseline="-11363" dirty="0">
                <a:latin typeface="Times New Roman"/>
                <a:cs typeface="Times New Roman"/>
              </a:rPr>
              <a:t>3 </a:t>
            </a:r>
            <a:r>
              <a:rPr sz="2000" spc="-10" dirty="0">
                <a:latin typeface="Calibri"/>
                <a:cs typeface="Calibri"/>
              </a:rPr>
              <a:t>approximation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b="1" dirty="0">
                <a:latin typeface="Calibri"/>
                <a:cs typeface="Calibri"/>
              </a:rPr>
              <a:t>D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the sense of the </a:t>
            </a:r>
            <a:r>
              <a:rPr sz="2000" spc="-10" dirty="0">
                <a:latin typeface="Calibri"/>
                <a:cs typeface="Calibri"/>
              </a:rPr>
              <a:t>Frobenius</a:t>
            </a:r>
            <a:r>
              <a:rPr sz="2000" spc="-1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norm.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266" y="4911394"/>
            <a:ext cx="7632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0365" algn="l"/>
                <a:tab pos="664845" algn="l"/>
              </a:tabLst>
            </a:pPr>
            <a:r>
              <a:rPr sz="1350" spc="-10" dirty="0">
                <a:latin typeface="Times New Roman"/>
                <a:cs typeface="Times New Roman"/>
              </a:rPr>
              <a:t>3	3	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48" y="4707597"/>
            <a:ext cx="1535430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-35" dirty="0">
                <a:latin typeface="Times New Roman"/>
                <a:cs typeface="Times New Roman"/>
              </a:rPr>
              <a:t>D </a:t>
            </a:r>
            <a:r>
              <a:rPr sz="2350" spc="-25" dirty="0">
                <a:latin typeface="Symbol"/>
                <a:cs typeface="Symbol"/>
              </a:rPr>
              <a:t></a:t>
            </a:r>
            <a:r>
              <a:rPr sz="2350" spc="-25" dirty="0">
                <a:latin typeface="Times New Roman"/>
                <a:cs typeface="Times New Roman"/>
              </a:rPr>
              <a:t> </a:t>
            </a:r>
            <a:r>
              <a:rPr sz="2350" b="1" spc="-35" dirty="0">
                <a:latin typeface="Times New Roman"/>
                <a:cs typeface="Times New Roman"/>
              </a:rPr>
              <a:t>U </a:t>
            </a:r>
            <a:r>
              <a:rPr sz="2350" b="1" spc="-50" dirty="0">
                <a:latin typeface="Times New Roman"/>
                <a:cs typeface="Times New Roman"/>
              </a:rPr>
              <a:t>W</a:t>
            </a:r>
            <a:r>
              <a:rPr sz="2350" b="1" spc="-405" dirty="0">
                <a:latin typeface="Times New Roman"/>
                <a:cs typeface="Times New Roman"/>
              </a:rPr>
              <a:t> </a:t>
            </a:r>
            <a:r>
              <a:rPr sz="2350" b="1" spc="15" dirty="0">
                <a:latin typeface="Times New Roman"/>
                <a:cs typeface="Times New Roman"/>
              </a:rPr>
              <a:t>V</a:t>
            </a:r>
            <a:r>
              <a:rPr sz="2025" i="1" spc="22" baseline="43209" dirty="0">
                <a:latin typeface="Times New Roman"/>
                <a:cs typeface="Times New Roman"/>
              </a:rPr>
              <a:t>T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911" y="2132796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What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the issue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Factorizing </a:t>
            </a:r>
            <a:r>
              <a:rPr spc="-5" dirty="0"/>
              <a:t>the </a:t>
            </a:r>
            <a:r>
              <a:rPr spc="-15" dirty="0"/>
              <a:t>Measurement</a:t>
            </a:r>
            <a:r>
              <a:rPr spc="-40" dirty="0"/>
              <a:t> </a:t>
            </a:r>
            <a:r>
              <a:rPr spc="-15" dirty="0"/>
              <a:t>Matrix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575979" y="2111099"/>
            <a:ext cx="3694429" cy="99885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b="1" dirty="0">
                <a:latin typeface="Calibri"/>
                <a:cs typeface="Calibri"/>
              </a:rPr>
              <a:t>D </a:t>
            </a:r>
            <a:r>
              <a:rPr sz="2000" spc="-5" dirty="0">
                <a:latin typeface="Calibri"/>
                <a:cs typeface="Calibri"/>
              </a:rPr>
              <a:t>has </a:t>
            </a:r>
            <a:r>
              <a:rPr sz="2000" spc="-10" dirty="0">
                <a:latin typeface="Calibri"/>
                <a:cs typeface="Calibri"/>
              </a:rPr>
              <a:t>rank&gt;3 </a:t>
            </a:r>
            <a:r>
              <a:rPr sz="2000" spc="-5" dirty="0">
                <a:latin typeface="Calibri"/>
                <a:cs typeface="Calibri"/>
              </a:rPr>
              <a:t>because of:</a:t>
            </a:r>
            <a:endParaRPr sz="2000">
              <a:latin typeface="Calibri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sz="1800" spc="-10" dirty="0">
                <a:latin typeface="Calibri"/>
                <a:cs typeface="Calibri"/>
              </a:rPr>
              <a:t>measurement </a:t>
            </a:r>
            <a:r>
              <a:rPr sz="1800" spc="-5" dirty="0">
                <a:latin typeface="Calibri"/>
                <a:cs typeface="Calibri"/>
              </a:rPr>
              <a:t>noise</a:t>
            </a:r>
            <a:endParaRPr sz="1800">
              <a:latin typeface="Calibri"/>
              <a:cs typeface="Calibri"/>
            </a:endParaRPr>
          </a:p>
          <a:p>
            <a:pPr marL="1741805" indent="-342900">
              <a:lnSpc>
                <a:spcPts val="2145"/>
              </a:lnSpc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sz="1800" spc="-10" dirty="0">
                <a:latin typeface="Calibri"/>
                <a:cs typeface="Calibri"/>
              </a:rPr>
              <a:t>affine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approximation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2961" y="4292733"/>
            <a:ext cx="233089" cy="23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9418" y="4611549"/>
            <a:ext cx="1333058" cy="75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0505" y="4539136"/>
            <a:ext cx="2285998" cy="895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5561" y="4525824"/>
            <a:ext cx="3657600" cy="1066800"/>
          </a:xfrm>
          <a:custGeom>
            <a:avLst/>
            <a:gdLst/>
            <a:ahLst/>
            <a:cxnLst/>
            <a:rect l="l" t="t" r="r" b="b"/>
            <a:pathLst>
              <a:path w="3657600" h="1066800">
                <a:moveTo>
                  <a:pt x="0" y="0"/>
                </a:moveTo>
                <a:lnTo>
                  <a:pt x="3657600" y="0"/>
                </a:lnTo>
                <a:lnTo>
                  <a:pt x="36576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78939" y="1315720"/>
            <a:ext cx="622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60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	</a:t>
            </a:r>
            <a:r>
              <a:rPr sz="2700" spc="15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-44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7716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251" y="1185043"/>
            <a:ext cx="2233490" cy="502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990626"/>
            <a:ext cx="3048000" cy="2591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210820"/>
            <a:ext cx="42957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>
                <a:latin typeface="Arial"/>
                <a:cs typeface="Arial"/>
              </a:rPr>
              <a:t>Reconstruction</a:t>
            </a:r>
            <a:r>
              <a:rPr sz="3400" spc="-4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results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3810000"/>
            <a:ext cx="21585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739" y="6276848"/>
            <a:ext cx="669544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spc="-30" dirty="0">
                <a:latin typeface="Arial"/>
                <a:cs typeface="Arial"/>
              </a:rPr>
              <a:t>Tomasi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80" dirty="0">
                <a:latin typeface="Arial"/>
                <a:cs typeface="Arial"/>
              </a:rPr>
              <a:t>T. </a:t>
            </a:r>
            <a:r>
              <a:rPr sz="1400" spc="-5" dirty="0">
                <a:latin typeface="Arial"/>
                <a:cs typeface="Arial"/>
              </a:rPr>
              <a:t>Kanade.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Shape and motion from image streams under orthography: 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factorization method.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IJCV</a:t>
            </a:r>
            <a:r>
              <a:rPr sz="1400" spc="-5" dirty="0">
                <a:latin typeface="Arial"/>
                <a:cs typeface="Arial"/>
              </a:rPr>
              <a:t>, 9(2):137-154, November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648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3200" spc="85" dirty="0">
                <a:latin typeface="Arial Unicode MS"/>
                <a:cs typeface="Arial Unicode MS"/>
              </a:rPr>
              <a:t>Affine </a:t>
            </a:r>
            <a:r>
              <a:rPr sz="3200" spc="-25" dirty="0">
                <a:latin typeface="Arial Unicode MS"/>
                <a:cs typeface="Arial Unicode MS"/>
              </a:rPr>
              <a:t>structure </a:t>
            </a:r>
            <a:r>
              <a:rPr sz="3200" spc="35" dirty="0">
                <a:latin typeface="Arial Unicode MS"/>
                <a:cs typeface="Arial Unicode MS"/>
              </a:rPr>
              <a:t>from</a:t>
            </a:r>
            <a:r>
              <a:rPr sz="3200" spc="240" dirty="0">
                <a:latin typeface="Arial Unicode MS"/>
                <a:cs typeface="Arial Unicode MS"/>
              </a:rPr>
              <a:t> </a:t>
            </a:r>
            <a:r>
              <a:rPr sz="3200" spc="25" dirty="0">
                <a:latin typeface="Arial Unicode MS"/>
                <a:cs typeface="Arial Unicode MS"/>
              </a:rPr>
              <a:t>motion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00" spc="5" dirty="0">
                <a:latin typeface="Arial Unicode MS"/>
                <a:cs typeface="Arial Unicode MS"/>
              </a:rPr>
              <a:t>(simpler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50" dirty="0">
                <a:latin typeface="Arial Unicode MS"/>
                <a:cs typeface="Arial Unicode MS"/>
              </a:rPr>
              <a:t>problem)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740" y="5279813"/>
            <a:ext cx="5980430" cy="13423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spc="-50" dirty="0">
                <a:latin typeface="Arial Unicode MS"/>
                <a:cs typeface="Arial Unicode MS"/>
              </a:rPr>
              <a:t>From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-10" dirty="0">
                <a:latin typeface="Arial Unicode MS"/>
                <a:cs typeface="Arial Unicode MS"/>
              </a:rPr>
              <a:t>m</a:t>
            </a:r>
            <a:r>
              <a:rPr sz="1800" spc="-10" dirty="0">
                <a:latin typeface="Arial Unicode MS"/>
                <a:cs typeface="Arial Unicode MS"/>
              </a:rPr>
              <a:t>x</a:t>
            </a:r>
            <a:r>
              <a:rPr sz="2400" spc="-10" dirty="0">
                <a:latin typeface="Arial Unicode MS"/>
                <a:cs typeface="Arial Unicode MS"/>
              </a:rPr>
              <a:t>n </a:t>
            </a:r>
            <a:r>
              <a:rPr sz="2400" spc="5" dirty="0">
                <a:latin typeface="Arial Unicode MS"/>
                <a:cs typeface="Arial Unicode MS"/>
              </a:rPr>
              <a:t>observations </a:t>
            </a:r>
            <a:r>
              <a:rPr sz="2400" b="1" spc="10" dirty="0">
                <a:latin typeface="Times New Roman"/>
                <a:cs typeface="Times New Roman"/>
              </a:rPr>
              <a:t>x</a:t>
            </a:r>
            <a:r>
              <a:rPr sz="2400" i="1" spc="15" baseline="-19097" dirty="0">
                <a:latin typeface="Times New Roman"/>
                <a:cs typeface="Times New Roman"/>
              </a:rPr>
              <a:t>ij</a:t>
            </a:r>
            <a:r>
              <a:rPr sz="2400" spc="10" dirty="0">
                <a:latin typeface="Arial Unicode MS"/>
                <a:cs typeface="Arial Unicode MS"/>
              </a:rPr>
              <a:t>,</a:t>
            </a:r>
            <a:r>
              <a:rPr sz="2400" spc="380" dirty="0">
                <a:latin typeface="Arial Unicode MS"/>
                <a:cs typeface="Arial Unicode MS"/>
              </a:rPr>
              <a:t> </a:t>
            </a:r>
            <a:r>
              <a:rPr sz="2400" spc="-15" dirty="0">
                <a:latin typeface="Arial Unicode MS"/>
                <a:cs typeface="Arial Unicode MS"/>
              </a:rPr>
              <a:t>estimate:</a:t>
            </a:r>
            <a:endParaRPr sz="2400">
              <a:latin typeface="Arial Unicode MS"/>
              <a:cs typeface="Arial Unicode MS"/>
            </a:endParaRPr>
          </a:p>
          <a:p>
            <a:pPr marL="242570" indent="-229870">
              <a:lnSpc>
                <a:spcPct val="100000"/>
              </a:lnSpc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sz="2400" i="1" spc="-95" dirty="0">
                <a:latin typeface="Arial"/>
                <a:cs typeface="Arial"/>
              </a:rPr>
              <a:t>m </a:t>
            </a:r>
            <a:r>
              <a:rPr sz="2400" spc="35" dirty="0">
                <a:latin typeface="Arial Unicode MS"/>
                <a:cs typeface="Arial Unicode MS"/>
              </a:rPr>
              <a:t>projection </a:t>
            </a:r>
            <a:r>
              <a:rPr sz="2400" spc="-15" dirty="0">
                <a:latin typeface="Arial Unicode MS"/>
                <a:cs typeface="Arial Unicode MS"/>
              </a:rPr>
              <a:t>matrices </a:t>
            </a:r>
            <a:r>
              <a:rPr sz="2400" b="1" spc="-5" dirty="0">
                <a:latin typeface="Times New Roman"/>
                <a:cs typeface="Times New Roman"/>
              </a:rPr>
              <a:t>M</a:t>
            </a:r>
            <a:r>
              <a:rPr sz="2400" i="1" spc="-7" baseline="-19097" dirty="0">
                <a:latin typeface="Times New Roman"/>
                <a:cs typeface="Times New Roman"/>
              </a:rPr>
              <a:t>i </a:t>
            </a:r>
            <a:r>
              <a:rPr sz="2400" spc="50" dirty="0">
                <a:latin typeface="Arial Unicode MS"/>
                <a:cs typeface="Arial Unicode MS"/>
              </a:rPr>
              <a:t>(affine</a:t>
            </a:r>
            <a:r>
              <a:rPr sz="2400" spc="325" dirty="0">
                <a:latin typeface="Arial Unicode MS"/>
                <a:cs typeface="Arial Unicode MS"/>
              </a:rPr>
              <a:t> </a:t>
            </a:r>
            <a:r>
              <a:rPr sz="2400" spc="-5" dirty="0">
                <a:latin typeface="Arial Unicode MS"/>
                <a:cs typeface="Arial Unicode MS"/>
              </a:rPr>
              <a:t>cameras)</a:t>
            </a:r>
            <a:endParaRPr sz="2400">
              <a:latin typeface="Arial Unicode MS"/>
              <a:cs typeface="Arial Unicode MS"/>
            </a:endParaRPr>
          </a:p>
          <a:p>
            <a:pPr marL="242570" indent="-229870">
              <a:lnSpc>
                <a:spcPct val="100000"/>
              </a:lnSpc>
              <a:spcBef>
                <a:spcPts val="55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sz="2400" i="1" spc="-15" dirty="0">
                <a:latin typeface="Arial"/>
                <a:cs typeface="Arial"/>
              </a:rPr>
              <a:t>n </a:t>
            </a:r>
            <a:r>
              <a:rPr sz="2400" spc="75" dirty="0">
                <a:latin typeface="Arial Unicode MS"/>
                <a:cs typeface="Arial Unicode MS"/>
              </a:rPr>
              <a:t>3D </a:t>
            </a:r>
            <a:r>
              <a:rPr sz="2400" dirty="0">
                <a:latin typeface="Arial Unicode MS"/>
                <a:cs typeface="Arial Unicode MS"/>
              </a:rPr>
              <a:t>points</a:t>
            </a:r>
            <a:r>
              <a:rPr sz="2400" spc="135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84140" y="3445065"/>
              <a:ext cx="1409700" cy="9645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i="1" dirty="0">
                  <a:latin typeface="Times New Roman"/>
                  <a:cs typeface="Times New Roman"/>
                </a:rPr>
                <a:t>ij</a:t>
              </a:r>
              <a:endParaRPr sz="1600">
                <a:latin typeface="Times New Roman"/>
                <a:cs typeface="Times New Roman"/>
              </a:endParaRPr>
            </a:p>
            <a:p>
              <a:pPr marL="622300">
                <a:lnSpc>
                  <a:spcPct val="100000"/>
                </a:lnSpc>
                <a:spcBef>
                  <a:spcPts val="235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40" dirty="0">
                  <a:latin typeface="Arial Unicode MS"/>
                  <a:cs typeface="Arial Unicode MS"/>
                </a:rPr>
                <a:t>i</a:t>
              </a:r>
              <a:endParaRPr sz="1800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Affine</a:t>
            </a:r>
            <a:r>
              <a:rPr spc="-75" dirty="0"/>
              <a:t> </a:t>
            </a:r>
            <a:r>
              <a:rPr spc="-5" dirty="0"/>
              <a:t>Ambiguity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2209800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Affine</a:t>
            </a:r>
            <a:r>
              <a:rPr spc="-75" dirty="0"/>
              <a:t> </a:t>
            </a:r>
            <a:r>
              <a:rPr spc="-5" dirty="0"/>
              <a:t>Ambiguity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4053451"/>
            <a:ext cx="8418195" cy="24066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2794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decomposition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unique.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5" dirty="0">
                <a:latin typeface="Calibri"/>
                <a:cs typeface="Calibri"/>
              </a:rPr>
              <a:t>the same </a:t>
            </a:r>
            <a:r>
              <a:rPr sz="2400" b="1" dirty="0">
                <a:latin typeface="Calibri"/>
                <a:cs typeface="Calibri"/>
              </a:rPr>
              <a:t>D </a:t>
            </a:r>
            <a:r>
              <a:rPr sz="2400" spc="-5" dirty="0">
                <a:latin typeface="Calibri"/>
                <a:cs typeface="Calibri"/>
              </a:rPr>
              <a:t>by applying 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transformations:</a:t>
            </a:r>
            <a:endParaRPr sz="2400">
              <a:latin typeface="Calibri"/>
              <a:cs typeface="Calibri"/>
            </a:endParaRPr>
          </a:p>
          <a:p>
            <a:pPr marL="2755900" marR="4418330">
              <a:lnSpc>
                <a:spcPts val="3470"/>
              </a:lnSpc>
              <a:spcBef>
                <a:spcPts val="175"/>
              </a:spcBef>
            </a:pPr>
            <a:r>
              <a:rPr sz="2400" b="1" dirty="0">
                <a:latin typeface="Calibri"/>
                <a:cs typeface="Calibri"/>
              </a:rPr>
              <a:t>M* = M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  S* 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spc="-7" baseline="26041" dirty="0">
                <a:latin typeface="Calibri"/>
                <a:cs typeface="Calibri"/>
              </a:rPr>
              <a:t>-1</a:t>
            </a:r>
            <a:r>
              <a:rPr sz="2400" b="1" spc="-5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800" spc="-10" dirty="0">
                <a:latin typeface="Calibri"/>
                <a:cs typeface="Calibri"/>
              </a:rPr>
              <a:t>where </a:t>
            </a:r>
            <a:r>
              <a:rPr sz="1800" b="1" dirty="0">
                <a:latin typeface="Calibri"/>
                <a:cs typeface="Calibri"/>
              </a:rPr>
              <a:t>H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10" dirty="0">
                <a:latin typeface="Calibri"/>
                <a:cs typeface="Calibri"/>
              </a:rPr>
              <a:t>arbitrary </a:t>
            </a:r>
            <a:r>
              <a:rPr sz="1800" spc="-5" dirty="0">
                <a:latin typeface="Calibri"/>
                <a:cs typeface="Calibri"/>
              </a:rPr>
              <a:t>3x3 </a:t>
            </a:r>
            <a:r>
              <a:rPr sz="1800" spc="-10" dirty="0">
                <a:latin typeface="Calibri"/>
                <a:cs typeface="Calibri"/>
              </a:rPr>
              <a:t>matrix </a:t>
            </a:r>
            <a:r>
              <a:rPr sz="1800" spc="-5" dirty="0">
                <a:latin typeface="Calibri"/>
                <a:cs typeface="Calibri"/>
              </a:rPr>
              <a:t>describing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affine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Additional </a:t>
            </a:r>
            <a:r>
              <a:rPr sz="2400" spc="-15" dirty="0">
                <a:latin typeface="Calibri"/>
                <a:cs typeface="Calibri"/>
              </a:rPr>
              <a:t>constraints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15" dirty="0">
                <a:latin typeface="Calibri"/>
                <a:cs typeface="Calibri"/>
              </a:rPr>
              <a:t>enforced to </a:t>
            </a:r>
            <a:r>
              <a:rPr sz="2400" spc="-10" dirty="0">
                <a:latin typeface="Calibri"/>
                <a:cs typeface="Calibri"/>
              </a:rPr>
              <a:t>resolve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ambiguity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8368" y="2009512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267" y="2178227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2133" y="2168702"/>
            <a:ext cx="347980" cy="36258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84"/>
              </a:spcBef>
            </a:pPr>
            <a:r>
              <a:rPr sz="2000" b="1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360" y="2178229"/>
            <a:ext cx="356235" cy="37147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010"/>
              </a:lnSpc>
            </a:pPr>
            <a:r>
              <a:rPr sz="3000" b="1" baseline="-16666" dirty="0">
                <a:latin typeface="Calibri"/>
                <a:cs typeface="Calibri"/>
              </a:rPr>
              <a:t>H</a:t>
            </a:r>
            <a:r>
              <a:rPr sz="1300" b="1" spc="5" dirty="0">
                <a:latin typeface="Calibri"/>
                <a:cs typeface="Calibri"/>
              </a:rPr>
              <a:t>-1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683" y="3305590"/>
            <a:ext cx="1068705" cy="268605"/>
          </a:xfrm>
          <a:custGeom>
            <a:avLst/>
            <a:gdLst/>
            <a:ahLst/>
            <a:cxnLst/>
            <a:rect l="l" t="t" r="r" b="b"/>
            <a:pathLst>
              <a:path w="1068704" h="268604">
                <a:moveTo>
                  <a:pt x="1068319" y="0"/>
                </a:moveTo>
                <a:lnTo>
                  <a:pt x="1061680" y="42399"/>
                </a:lnTo>
                <a:lnTo>
                  <a:pt x="1043193" y="79223"/>
                </a:lnTo>
                <a:lnTo>
                  <a:pt x="1015003" y="108261"/>
                </a:lnTo>
                <a:lnTo>
                  <a:pt x="979255" y="127305"/>
                </a:lnTo>
                <a:lnTo>
                  <a:pt x="938094" y="134144"/>
                </a:lnTo>
                <a:lnTo>
                  <a:pt x="664383" y="134144"/>
                </a:lnTo>
                <a:lnTo>
                  <a:pt x="623222" y="140982"/>
                </a:lnTo>
                <a:lnTo>
                  <a:pt x="587474" y="160026"/>
                </a:lnTo>
                <a:lnTo>
                  <a:pt x="559285" y="189064"/>
                </a:lnTo>
                <a:lnTo>
                  <a:pt x="540798" y="225888"/>
                </a:lnTo>
                <a:lnTo>
                  <a:pt x="534159" y="268288"/>
                </a:lnTo>
                <a:lnTo>
                  <a:pt x="527520" y="225888"/>
                </a:lnTo>
                <a:lnTo>
                  <a:pt x="509033" y="189064"/>
                </a:lnTo>
                <a:lnTo>
                  <a:pt x="480844" y="160026"/>
                </a:lnTo>
                <a:lnTo>
                  <a:pt x="445096" y="140982"/>
                </a:lnTo>
                <a:lnTo>
                  <a:pt x="403935" y="134144"/>
                </a:lnTo>
                <a:lnTo>
                  <a:pt x="130224" y="134144"/>
                </a:lnTo>
                <a:lnTo>
                  <a:pt x="89063" y="127305"/>
                </a:lnTo>
                <a:lnTo>
                  <a:pt x="53315" y="108261"/>
                </a:lnTo>
                <a:lnTo>
                  <a:pt x="25125" y="79223"/>
                </a:lnTo>
                <a:lnTo>
                  <a:pt x="6638" y="42399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8419" y="3315177"/>
            <a:ext cx="1957070" cy="268605"/>
          </a:xfrm>
          <a:custGeom>
            <a:avLst/>
            <a:gdLst/>
            <a:ahLst/>
            <a:cxnLst/>
            <a:rect l="l" t="t" r="r" b="b"/>
            <a:pathLst>
              <a:path w="1957070" h="268604">
                <a:moveTo>
                  <a:pt x="1956451" y="2"/>
                </a:moveTo>
                <a:lnTo>
                  <a:pt x="1949812" y="42402"/>
                </a:lnTo>
                <a:lnTo>
                  <a:pt x="1931325" y="79226"/>
                </a:lnTo>
                <a:lnTo>
                  <a:pt x="1903135" y="108264"/>
                </a:lnTo>
                <a:lnTo>
                  <a:pt x="1867387" y="127308"/>
                </a:lnTo>
                <a:lnTo>
                  <a:pt x="1826226" y="134147"/>
                </a:lnTo>
                <a:lnTo>
                  <a:pt x="1108450" y="134145"/>
                </a:lnTo>
                <a:lnTo>
                  <a:pt x="1067289" y="140983"/>
                </a:lnTo>
                <a:lnTo>
                  <a:pt x="1031541" y="160027"/>
                </a:lnTo>
                <a:lnTo>
                  <a:pt x="1003351" y="189065"/>
                </a:lnTo>
                <a:lnTo>
                  <a:pt x="984864" y="225889"/>
                </a:lnTo>
                <a:lnTo>
                  <a:pt x="978225" y="268290"/>
                </a:lnTo>
                <a:lnTo>
                  <a:pt x="971586" y="225889"/>
                </a:lnTo>
                <a:lnTo>
                  <a:pt x="953099" y="189065"/>
                </a:lnTo>
                <a:lnTo>
                  <a:pt x="924909" y="160027"/>
                </a:lnTo>
                <a:lnTo>
                  <a:pt x="889161" y="140983"/>
                </a:lnTo>
                <a:lnTo>
                  <a:pt x="848000" y="134145"/>
                </a:lnTo>
                <a:lnTo>
                  <a:pt x="130224" y="134145"/>
                </a:lnTo>
                <a:lnTo>
                  <a:pt x="89063" y="127306"/>
                </a:lnTo>
                <a:lnTo>
                  <a:pt x="53315" y="108262"/>
                </a:lnTo>
                <a:lnTo>
                  <a:pt x="25125" y="79224"/>
                </a:lnTo>
                <a:lnTo>
                  <a:pt x="6638" y="4240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7818" y="3637987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4883" y="3621834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S*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1035" y="259998"/>
            <a:ext cx="38315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Affine</a:t>
            </a:r>
            <a:r>
              <a:rPr sz="4400" spc="-45" dirty="0"/>
              <a:t> </a:t>
            </a:r>
            <a:r>
              <a:rPr sz="4400" spc="-5" dirty="0"/>
              <a:t>Ambiguity</a:t>
            </a:r>
            <a:endParaRPr sz="4400"/>
          </a:p>
        </p:txBody>
      </p:sp>
      <p:grpSp>
        <p:nvGrpSpPr>
          <p:cNvPr id="18" name="组合 17"/>
          <p:cNvGrpSpPr/>
          <p:nvPr/>
        </p:nvGrpSpPr>
        <p:grpSpPr>
          <a:xfrm>
            <a:off x="1142999" y="1391920"/>
            <a:ext cx="6324601" cy="3942424"/>
            <a:chOff x="1142999" y="1391920"/>
            <a:chExt cx="6324601" cy="3942424"/>
          </a:xfrm>
        </p:grpSpPr>
        <p:sp>
          <p:nvSpPr>
            <p:cNvPr id="3" name="object 3"/>
            <p:cNvSpPr/>
            <p:nvPr/>
          </p:nvSpPr>
          <p:spPr>
            <a:xfrm>
              <a:off x="1524000" y="1447801"/>
              <a:ext cx="59436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398" y="2819400"/>
              <a:ext cx="2943225" cy="2280920"/>
            </a:xfrm>
            <a:custGeom>
              <a:avLst/>
              <a:gdLst/>
              <a:ahLst/>
              <a:cxnLst/>
              <a:rect l="l" t="t" r="r" b="b"/>
              <a:pathLst>
                <a:path w="2943225" h="2280920">
                  <a:moveTo>
                    <a:pt x="462403" y="0"/>
                  </a:moveTo>
                  <a:lnTo>
                    <a:pt x="0" y="1531934"/>
                  </a:lnTo>
                  <a:lnTo>
                    <a:pt x="2480275" y="2280585"/>
                  </a:lnTo>
                  <a:lnTo>
                    <a:pt x="2942677" y="748651"/>
                  </a:lnTo>
                  <a:lnTo>
                    <a:pt x="462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2895600"/>
              <a:ext cx="476123" cy="1246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2999" y="2895600"/>
              <a:ext cx="1800798" cy="1545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999" y="4142414"/>
              <a:ext cx="1800798" cy="298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9800" y="3657600"/>
              <a:ext cx="1981200" cy="152400"/>
            </a:xfrm>
            <a:custGeom>
              <a:avLst/>
              <a:gdLst/>
              <a:ahLst/>
              <a:cxnLst/>
              <a:rect l="l" t="t" r="r" b="b"/>
              <a:pathLst>
                <a:path w="1981200" h="152400">
                  <a:moveTo>
                    <a:pt x="1981200" y="152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0" y="3962400"/>
              <a:ext cx="1676400" cy="533400"/>
            </a:xfrm>
            <a:custGeom>
              <a:avLst/>
              <a:gdLst/>
              <a:ahLst/>
              <a:cxnLst/>
              <a:rect l="l" t="t" r="r" b="b"/>
              <a:pathLst>
                <a:path w="1676400" h="533400">
                  <a:moveTo>
                    <a:pt x="1676400" y="533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17340" y="4668520"/>
              <a:ext cx="843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S* </a:t>
              </a:r>
              <a:r>
                <a:rPr sz="1800" b="1" dirty="0">
                  <a:latin typeface="Calibri"/>
                  <a:cs typeface="Calibri"/>
                </a:rPr>
                <a:t>=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H</a:t>
              </a:r>
              <a:r>
                <a:rPr sz="1800" b="1" spc="-7" baseline="25462" dirty="0">
                  <a:latin typeface="Calibri"/>
                  <a:cs typeface="Calibri"/>
                </a:rPr>
                <a:t>-1</a:t>
              </a:r>
              <a:r>
                <a:rPr sz="1800" b="1" spc="-5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800" y="40237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4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8" y="44809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5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5139" y="4439920"/>
              <a:ext cx="7429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A* = A</a:t>
              </a:r>
              <a:r>
                <a:rPr sz="1600" b="1" spc="-8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79540" y="4744720"/>
              <a:ext cx="8293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Calibri"/>
                  <a:cs typeface="Calibri"/>
                </a:rPr>
                <a:t>A’* </a:t>
              </a:r>
              <a:r>
                <a:rPr sz="1600" b="1" dirty="0">
                  <a:latin typeface="Calibri"/>
                  <a:cs typeface="Calibri"/>
                </a:rPr>
                <a:t>= </a:t>
              </a:r>
              <a:r>
                <a:rPr sz="1600" b="1" spc="-35" dirty="0">
                  <a:latin typeface="Calibri"/>
                  <a:cs typeface="Calibri"/>
                </a:rPr>
                <a:t>A’</a:t>
              </a:r>
              <a:r>
                <a:rPr sz="1600" b="1" spc="-6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59939" y="2458720"/>
              <a:ext cx="1485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784340" y="2687320"/>
              <a:ext cx="1930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70" dirty="0">
                  <a:latin typeface="Calibri"/>
                  <a:cs typeface="Calibri"/>
                </a:rPr>
                <a:t>A</a:t>
              </a:r>
              <a:r>
                <a:rPr sz="1600" b="1" dirty="0">
                  <a:latin typeface="Calibri"/>
                  <a:cs typeface="Calibri"/>
                </a:rPr>
                <a:t>’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69740" y="1391920"/>
              <a:ext cx="1219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S</a:t>
              </a:r>
              <a:endParaRPr sz="16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latin typeface="Arial Unicode MS"/>
                <a:cs typeface="Arial Unicode MS"/>
              </a:rPr>
              <a:t>The </a:t>
            </a:r>
            <a:r>
              <a:rPr sz="3200" spc="85" dirty="0">
                <a:latin typeface="Arial Unicode MS"/>
                <a:cs typeface="Arial Unicode MS"/>
              </a:rPr>
              <a:t>Affine </a:t>
            </a:r>
            <a:r>
              <a:rPr sz="3200" dirty="0">
                <a:latin typeface="Arial Unicode MS"/>
                <a:cs typeface="Arial Unicode MS"/>
              </a:rPr>
              <a:t>Structure-from-Motion</a:t>
            </a:r>
            <a:r>
              <a:rPr sz="3200" spc="-325" dirty="0">
                <a:latin typeface="Arial Unicode MS"/>
                <a:cs typeface="Arial Unicode MS"/>
              </a:rPr>
              <a:t> </a:t>
            </a:r>
            <a:r>
              <a:rPr sz="3200" spc="-15" dirty="0">
                <a:latin typeface="Arial Unicode MS"/>
                <a:cs typeface="Arial Unicode MS"/>
              </a:rPr>
              <a:t>Problem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1087120"/>
            <a:ext cx="6817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Arial Unicode MS"/>
                <a:cs typeface="Arial Unicode MS"/>
              </a:rPr>
              <a:t>Given </a:t>
            </a:r>
            <a:r>
              <a:rPr sz="2400" i="1" spc="-95" dirty="0">
                <a:latin typeface="Arial"/>
                <a:cs typeface="Arial"/>
              </a:rPr>
              <a:t>m </a:t>
            </a:r>
            <a:r>
              <a:rPr sz="2400" spc="-15" dirty="0">
                <a:latin typeface="Arial Unicode MS"/>
                <a:cs typeface="Arial Unicode MS"/>
              </a:rPr>
              <a:t>images </a:t>
            </a:r>
            <a:r>
              <a:rPr sz="2400" spc="65" dirty="0">
                <a:latin typeface="Arial Unicode MS"/>
                <a:cs typeface="Arial Unicode MS"/>
              </a:rPr>
              <a:t>of </a:t>
            </a:r>
            <a:r>
              <a:rPr sz="2400" i="1" spc="-15" dirty="0">
                <a:latin typeface="Arial"/>
                <a:cs typeface="Arial"/>
              </a:rPr>
              <a:t>n </a:t>
            </a:r>
            <a:r>
              <a:rPr sz="2400" spc="60" dirty="0">
                <a:latin typeface="Arial Unicode MS"/>
                <a:cs typeface="Arial Unicode MS"/>
              </a:rPr>
              <a:t>fixed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b="1" spc="175" dirty="0">
                <a:latin typeface="Arial"/>
                <a:cs typeface="Arial"/>
              </a:rPr>
              <a:t>X</a:t>
            </a:r>
            <a:r>
              <a:rPr sz="2400" spc="262" baseline="-19097" dirty="0">
                <a:latin typeface="Arial Unicode MS"/>
                <a:cs typeface="Arial Unicode MS"/>
              </a:rPr>
              <a:t>j </a:t>
            </a:r>
            <a:r>
              <a:rPr sz="2400" spc="35" dirty="0">
                <a:latin typeface="Arial Unicode MS"/>
                <a:cs typeface="Arial Unicode MS"/>
              </a:rPr>
              <a:t>we </a:t>
            </a:r>
            <a:r>
              <a:rPr sz="2400" spc="0" dirty="0">
                <a:latin typeface="Arial Unicode MS"/>
                <a:cs typeface="Arial Unicode MS"/>
              </a:rPr>
              <a:t>can</a:t>
            </a:r>
            <a:r>
              <a:rPr sz="2400" spc="409" dirty="0">
                <a:latin typeface="Arial Unicode MS"/>
                <a:cs typeface="Arial Unicode MS"/>
              </a:rPr>
              <a:t> </a:t>
            </a:r>
            <a:r>
              <a:rPr sz="2400" spc="55" dirty="0">
                <a:latin typeface="Arial Unicode MS"/>
                <a:cs typeface="Arial Unicode MS"/>
              </a:rPr>
              <a:t>write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906395"/>
            <a:ext cx="7564120" cy="192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Unicode MS"/>
                <a:cs typeface="Arial Unicode MS"/>
              </a:rPr>
              <a:t>Problem: </a:t>
            </a:r>
            <a:r>
              <a:rPr sz="2400" spc="-25" dirty="0">
                <a:latin typeface="Arial Unicode MS"/>
                <a:cs typeface="Arial Unicode MS"/>
              </a:rPr>
              <a:t>estimate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sz="2400" spc="-15" dirty="0">
                <a:latin typeface="Arial Unicode MS"/>
                <a:cs typeface="Arial Unicode MS"/>
              </a:rPr>
              <a:t>matrices </a:t>
            </a:r>
            <a:r>
              <a:rPr sz="2400" spc="90" dirty="0">
                <a:latin typeface="Arial Unicode MS"/>
                <a:cs typeface="Arial Unicode MS"/>
              </a:rPr>
              <a:t>A</a:t>
            </a:r>
            <a:r>
              <a:rPr sz="2400" spc="135" baseline="-19097" dirty="0">
                <a:latin typeface="Arial Unicode MS"/>
                <a:cs typeface="Arial Unicode MS"/>
              </a:rPr>
              <a:t>i</a:t>
            </a:r>
            <a:r>
              <a:rPr sz="2400" spc="90" dirty="0">
                <a:latin typeface="Arial Unicode MS"/>
                <a:cs typeface="Arial Unicode MS"/>
              </a:rPr>
              <a:t>,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sz="2400" spc="-15" dirty="0">
                <a:latin typeface="Arial Unicode MS"/>
                <a:cs typeface="Arial Unicode MS"/>
              </a:rPr>
              <a:t>matrices</a:t>
            </a:r>
            <a:r>
              <a:rPr sz="2400" spc="-10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b</a:t>
            </a:r>
            <a:r>
              <a:rPr sz="2400" spc="97" baseline="-19097" dirty="0">
                <a:latin typeface="Arial Unicode MS"/>
                <a:cs typeface="Arial Unicode MS"/>
              </a:rPr>
              <a:t>i</a:t>
            </a:r>
            <a:endParaRPr sz="2400" baseline="-19097">
              <a:latin typeface="Arial Unicode MS"/>
              <a:cs typeface="Arial Unicode MS"/>
            </a:endParaRPr>
          </a:p>
          <a:p>
            <a:pPr marL="106045">
              <a:lnSpc>
                <a:spcPct val="100000"/>
              </a:lnSpc>
              <a:spcBef>
                <a:spcPts val="20"/>
              </a:spcBef>
            </a:pP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-20" dirty="0">
                <a:latin typeface="Arial Unicode MS"/>
                <a:cs typeface="Arial Unicode MS"/>
              </a:rPr>
              <a:t>n </a:t>
            </a:r>
            <a:r>
              <a:rPr sz="2400" spc="-10" dirty="0">
                <a:latin typeface="Arial Unicode MS"/>
                <a:cs typeface="Arial Unicode MS"/>
              </a:rPr>
              <a:t>positions </a:t>
            </a:r>
            <a:r>
              <a:rPr sz="2400" b="1" spc="175" dirty="0">
                <a:latin typeface="Arial"/>
                <a:cs typeface="Arial"/>
              </a:rPr>
              <a:t>X</a:t>
            </a:r>
            <a:r>
              <a:rPr sz="2400" spc="262" baseline="-19097" dirty="0">
                <a:latin typeface="Arial Unicode MS"/>
                <a:cs typeface="Arial Unicode MS"/>
              </a:rPr>
              <a:t>j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-45" dirty="0">
                <a:latin typeface="Arial Unicode MS"/>
                <a:cs typeface="Arial Unicode MS"/>
              </a:rPr>
              <a:t>m</a:t>
            </a:r>
            <a:r>
              <a:rPr sz="2400" spc="-45" dirty="0">
                <a:latin typeface="Symbol"/>
                <a:cs typeface="Symbol"/>
              </a:rPr>
              <a:t></a:t>
            </a:r>
            <a:r>
              <a:rPr sz="2400" spc="-45" dirty="0">
                <a:latin typeface="Arial Unicode MS"/>
                <a:cs typeface="Arial Unicode MS"/>
              </a:rPr>
              <a:t>n </a:t>
            </a:r>
            <a:r>
              <a:rPr sz="2400" spc="5" dirty="0">
                <a:latin typeface="Arial Unicode MS"/>
                <a:cs typeface="Arial Unicode MS"/>
              </a:rPr>
              <a:t>observations </a:t>
            </a:r>
            <a:r>
              <a:rPr sz="2400" b="1" spc="175" dirty="0">
                <a:latin typeface="Arial"/>
                <a:cs typeface="Arial"/>
              </a:rPr>
              <a:t>x</a:t>
            </a:r>
            <a:r>
              <a:rPr sz="2400" spc="262" baseline="-19097" dirty="0">
                <a:latin typeface="Arial Unicode MS"/>
                <a:cs typeface="Arial Unicode MS"/>
              </a:rPr>
              <a:t>ij</a:t>
            </a:r>
            <a:r>
              <a:rPr sz="2400" spc="465" baseline="-19097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.</a:t>
            </a:r>
            <a:endParaRPr sz="2400">
              <a:latin typeface="Arial Unicode MS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sz="1600" spc="40" dirty="0">
                <a:latin typeface="Arial Unicode MS"/>
                <a:cs typeface="Arial Unicode MS"/>
              </a:rPr>
              <a:t>How </a:t>
            </a:r>
            <a:r>
              <a:rPr sz="1600" spc="0" dirty="0">
                <a:latin typeface="Arial Unicode MS"/>
                <a:cs typeface="Arial Unicode MS"/>
              </a:rPr>
              <a:t>many equations </a:t>
            </a:r>
            <a:r>
              <a:rPr sz="1600" spc="35" dirty="0">
                <a:latin typeface="Arial Unicode MS"/>
                <a:cs typeface="Arial Unicode MS"/>
              </a:rPr>
              <a:t>and </a:t>
            </a:r>
            <a:r>
              <a:rPr sz="1600" spc="30" dirty="0">
                <a:latin typeface="Arial Unicode MS"/>
                <a:cs typeface="Arial Unicode MS"/>
              </a:rPr>
              <a:t>how </a:t>
            </a:r>
            <a:r>
              <a:rPr sz="1600" spc="0" dirty="0">
                <a:latin typeface="Arial Unicode MS"/>
                <a:cs typeface="Arial Unicode MS"/>
              </a:rPr>
              <a:t>many</a:t>
            </a:r>
            <a:r>
              <a:rPr sz="1600" spc="190" dirty="0">
                <a:latin typeface="Arial Unicode MS"/>
                <a:cs typeface="Arial Unicode MS"/>
              </a:rPr>
              <a:t> </a:t>
            </a:r>
            <a:r>
              <a:rPr sz="1600" spc="-10" dirty="0">
                <a:latin typeface="Arial Unicode MS"/>
                <a:cs typeface="Arial Unicode MS"/>
              </a:rPr>
              <a:t>unknown?</a:t>
            </a:r>
            <a:endParaRPr sz="16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spc="15" dirty="0">
                <a:latin typeface="Arial Unicode MS"/>
                <a:cs typeface="Arial Unicode MS"/>
              </a:rPr>
              <a:t>2m </a:t>
            </a:r>
            <a:r>
              <a:rPr sz="1600" dirty="0">
                <a:latin typeface="Symbol"/>
                <a:cs typeface="Symbol"/>
              </a:rPr>
              <a:t>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n </a:t>
            </a:r>
            <a:r>
              <a:rPr sz="2400" spc="0" dirty="0">
                <a:latin typeface="Arial Unicode MS"/>
                <a:cs typeface="Arial Unicode MS"/>
              </a:rPr>
              <a:t>equations </a:t>
            </a:r>
            <a:r>
              <a:rPr sz="2400" spc="15" dirty="0">
                <a:latin typeface="Arial Unicode MS"/>
                <a:cs typeface="Arial Unicode MS"/>
              </a:rPr>
              <a:t>in 8m </a:t>
            </a:r>
            <a:r>
              <a:rPr sz="2400" spc="75" dirty="0">
                <a:latin typeface="Arial Unicode MS"/>
                <a:cs typeface="Arial Unicode MS"/>
              </a:rPr>
              <a:t>+ </a:t>
            </a:r>
            <a:r>
              <a:rPr sz="2400" spc="55" dirty="0">
                <a:latin typeface="Arial Unicode MS"/>
                <a:cs typeface="Arial Unicode MS"/>
              </a:rPr>
              <a:t>3n </a:t>
            </a:r>
            <a:r>
              <a:rPr sz="2400" spc="-280" dirty="0">
                <a:latin typeface="Arial Unicode MS"/>
                <a:cs typeface="Arial Unicode MS"/>
              </a:rPr>
              <a:t>- </a:t>
            </a:r>
            <a:r>
              <a:rPr sz="2400" spc="140" dirty="0">
                <a:latin typeface="Arial Unicode MS"/>
                <a:cs typeface="Arial Unicode MS"/>
              </a:rPr>
              <a:t>8</a:t>
            </a:r>
            <a:r>
              <a:rPr sz="2400" spc="265" dirty="0">
                <a:latin typeface="Arial Unicode MS"/>
                <a:cs typeface="Arial Unicode MS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unknowns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8300" y="18923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0900" y="18923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1291" y="1789994"/>
            <a:ext cx="1777364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30" dirty="0">
                <a:latin typeface="Times New Roman"/>
                <a:cs typeface="Times New Roman"/>
              </a:rPr>
              <a:t>x</a:t>
            </a:r>
            <a:r>
              <a:rPr sz="2100" i="1" spc="44" baseline="-23809" dirty="0">
                <a:latin typeface="Times New Roman"/>
                <a:cs typeface="Times New Roman"/>
              </a:rPr>
              <a:t>ij</a:t>
            </a:r>
            <a:r>
              <a:rPr sz="2100" i="1" spc="97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b="1" spc="55" dirty="0">
                <a:latin typeface="Times New Roman"/>
                <a:cs typeface="Times New Roman"/>
              </a:rPr>
              <a:t>A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r>
              <a:rPr sz="2450" b="1" spc="55" dirty="0">
                <a:latin typeface="Times New Roman"/>
                <a:cs typeface="Times New Roman"/>
              </a:rPr>
              <a:t>X</a:t>
            </a:r>
            <a:r>
              <a:rPr sz="2450" b="1" spc="-320" dirty="0">
                <a:latin typeface="Times New Roman"/>
                <a:cs typeface="Times New Roman"/>
              </a:rPr>
              <a:t> </a:t>
            </a:r>
            <a:r>
              <a:rPr sz="2100" i="1" spc="0" baseline="-23809" dirty="0">
                <a:latin typeface="Times New Roman"/>
                <a:cs typeface="Times New Roman"/>
              </a:rPr>
              <a:t>j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b="1" spc="25" dirty="0">
                <a:latin typeface="Times New Roman"/>
                <a:cs typeface="Times New Roman"/>
              </a:rPr>
              <a:t>b</a:t>
            </a:r>
            <a:r>
              <a:rPr sz="2100" i="1" spc="37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0539" y="1733359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sz="1600" spc="125" dirty="0">
                <a:latin typeface="Arial Unicode MS"/>
                <a:cs typeface="Arial Unicode MS"/>
              </a:rPr>
              <a:t>N.</a:t>
            </a:r>
            <a:r>
              <a:rPr sz="1600" spc="60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55" dirty="0">
                <a:latin typeface="Arial Unicode MS"/>
                <a:cs typeface="Arial Unicode MS"/>
              </a:rPr>
              <a:t> </a:t>
            </a:r>
            <a:r>
              <a:rPr sz="1600" spc="-15" dirty="0">
                <a:latin typeface="Arial Unicode MS"/>
                <a:cs typeface="Arial Unicode MS"/>
              </a:rPr>
              <a:t>cameras	</a:t>
            </a:r>
            <a:r>
              <a:rPr sz="1600" spc="125" dirty="0">
                <a:latin typeface="Arial Unicode MS"/>
                <a:cs typeface="Arial Unicode MS"/>
              </a:rPr>
              <a:t>N.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-9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Similarity</a:t>
            </a:r>
            <a:r>
              <a:rPr spc="-65" dirty="0"/>
              <a:t> </a:t>
            </a:r>
            <a:r>
              <a:rPr spc="-5" dirty="0"/>
              <a:t>Ambiguity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615" y="5706131"/>
            <a:ext cx="7817484" cy="9931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 ambiguity </a:t>
            </a:r>
            <a:r>
              <a:rPr sz="2000" spc="-10" dirty="0">
                <a:latin typeface="Calibri"/>
                <a:cs typeface="Calibri"/>
              </a:rPr>
              <a:t>exists even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(intrinsically) </a:t>
            </a:r>
            <a:r>
              <a:rPr sz="2000" spc="-10" dirty="0">
                <a:latin typeface="Calibri"/>
                <a:cs typeface="Calibri"/>
              </a:rPr>
              <a:t>calibrated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cameras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For calibrated cameras,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similarity </a:t>
            </a:r>
            <a:r>
              <a:rPr sz="2000" spc="-5" dirty="0">
                <a:latin typeface="Calibri"/>
                <a:cs typeface="Calibri"/>
              </a:rPr>
              <a:t>ambiguity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2000" spc="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ambiguity</a:t>
            </a:r>
            <a:endParaRPr sz="2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100" spc="-5" dirty="0">
                <a:latin typeface="Arial Unicode MS"/>
                <a:cs typeface="Arial Unicode MS"/>
              </a:rPr>
              <a:t>[Longuet-Higgins</a:t>
            </a:r>
            <a:r>
              <a:rPr sz="1100" spc="-55" dirty="0">
                <a:latin typeface="Arial Unicode MS"/>
                <a:cs typeface="Arial Unicode MS"/>
              </a:rPr>
              <a:t> </a:t>
            </a:r>
            <a:r>
              <a:rPr sz="1100" spc="75" dirty="0">
                <a:latin typeface="Arial Unicode MS"/>
                <a:cs typeface="Arial Unicode MS"/>
              </a:rPr>
              <a:t>’81]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86" y="1195128"/>
            <a:ext cx="8077834" cy="14922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scene is determined by the </a:t>
            </a:r>
            <a:r>
              <a:rPr sz="2400" spc="-10" dirty="0">
                <a:latin typeface="Calibri"/>
                <a:cs typeface="Calibri"/>
              </a:rPr>
              <a:t>images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up a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similarity 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transformation </a:t>
            </a:r>
            <a:r>
              <a:rPr sz="2400" spc="-15" dirty="0">
                <a:latin typeface="Calibri"/>
                <a:cs typeface="Calibri"/>
              </a:rPr>
              <a:t>(rotation, </a:t>
            </a:r>
            <a:r>
              <a:rPr sz="2400" spc="-10" dirty="0">
                <a:latin typeface="Calibri"/>
                <a:cs typeface="Calibri"/>
              </a:rPr>
              <a:t>translation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scaling)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called </a:t>
            </a:r>
            <a:r>
              <a:rPr sz="2400" b="1" spc="-5" dirty="0">
                <a:latin typeface="Calibri"/>
                <a:cs typeface="Calibri"/>
              </a:rPr>
              <a:t>metric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reconstruction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28913"/>
            <a:ext cx="3926782" cy="140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9026" y="3998963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309" y="452756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4">
                <a:moveTo>
                  <a:pt x="0" y="0"/>
                </a:moveTo>
                <a:lnTo>
                  <a:pt x="503432" y="0"/>
                </a:lnTo>
              </a:path>
            </a:pathLst>
          </a:custGeom>
          <a:ln w="503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7309" y="4502396"/>
            <a:ext cx="503555" cy="50800"/>
          </a:xfrm>
          <a:custGeom>
            <a:avLst/>
            <a:gdLst/>
            <a:ahLst/>
            <a:cxnLst/>
            <a:rect l="l" t="t" r="r" b="b"/>
            <a:pathLst>
              <a:path w="503554" h="50800">
                <a:moveTo>
                  <a:pt x="0" y="0"/>
                </a:moveTo>
                <a:lnTo>
                  <a:pt x="503433" y="0"/>
                </a:lnTo>
                <a:lnTo>
                  <a:pt x="503433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188" y="4149992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5634" y="4250679"/>
            <a:ext cx="598170" cy="503555"/>
          </a:xfrm>
          <a:custGeom>
            <a:avLst/>
            <a:gdLst/>
            <a:ahLst/>
            <a:cxnLst/>
            <a:rect l="l" t="t" r="r" b="b"/>
            <a:pathLst>
              <a:path w="598170" h="503554">
                <a:moveTo>
                  <a:pt x="0" y="0"/>
                </a:moveTo>
                <a:lnTo>
                  <a:pt x="598018" y="0"/>
                </a:lnTo>
                <a:lnTo>
                  <a:pt x="598018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218" y="4623221"/>
            <a:ext cx="566362" cy="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8380" y="4393318"/>
            <a:ext cx="531495" cy="990600"/>
          </a:xfrm>
          <a:custGeom>
            <a:avLst/>
            <a:gdLst/>
            <a:ahLst/>
            <a:cxnLst/>
            <a:rect l="l" t="t" r="r" b="b"/>
            <a:pathLst>
              <a:path w="531495" h="990600">
                <a:moveTo>
                  <a:pt x="530955" y="990086"/>
                </a:moveTo>
                <a:lnTo>
                  <a:pt x="0" y="741737"/>
                </a:lnTo>
                <a:lnTo>
                  <a:pt x="0" y="0"/>
                </a:lnTo>
                <a:lnTo>
                  <a:pt x="530955" y="248348"/>
                </a:lnTo>
                <a:lnTo>
                  <a:pt x="530955" y="99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9712" y="4426881"/>
            <a:ext cx="497205" cy="956944"/>
          </a:xfrm>
          <a:custGeom>
            <a:avLst/>
            <a:gdLst/>
            <a:ahLst/>
            <a:cxnLst/>
            <a:rect l="l" t="t" r="r" b="b"/>
            <a:pathLst>
              <a:path w="497204" h="956945">
                <a:moveTo>
                  <a:pt x="0" y="956523"/>
                </a:moveTo>
                <a:lnTo>
                  <a:pt x="496721" y="724187"/>
                </a:lnTo>
                <a:lnTo>
                  <a:pt x="496721" y="0"/>
                </a:lnTo>
                <a:lnTo>
                  <a:pt x="0" y="232335"/>
                </a:lnTo>
                <a:lnTo>
                  <a:pt x="0" y="9565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6"/>
                </a:lnTo>
                <a:lnTo>
                  <a:pt x="5308" y="33750"/>
                </a:lnTo>
                <a:lnTo>
                  <a:pt x="11068" y="37987"/>
                </a:lnTo>
                <a:lnTo>
                  <a:pt x="18122" y="39541"/>
                </a:lnTo>
                <a:lnTo>
                  <a:pt x="25177" y="37987"/>
                </a:lnTo>
                <a:lnTo>
                  <a:pt x="30937" y="33750"/>
                </a:lnTo>
                <a:lnTo>
                  <a:pt x="34821" y="27466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7"/>
                </a:lnTo>
                <a:lnTo>
                  <a:pt x="5308" y="33751"/>
                </a:lnTo>
                <a:lnTo>
                  <a:pt x="11068" y="37988"/>
                </a:lnTo>
                <a:lnTo>
                  <a:pt x="18122" y="39542"/>
                </a:lnTo>
                <a:lnTo>
                  <a:pt x="25177" y="37988"/>
                </a:lnTo>
                <a:lnTo>
                  <a:pt x="30937" y="33751"/>
                </a:lnTo>
                <a:lnTo>
                  <a:pt x="34821" y="27467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216" y="4891101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3459" y="4838208"/>
            <a:ext cx="776605" cy="85725"/>
          </a:xfrm>
          <a:custGeom>
            <a:avLst/>
            <a:gdLst/>
            <a:ahLst/>
            <a:cxnLst/>
            <a:rect l="l" t="t" r="r" b="b"/>
            <a:pathLst>
              <a:path w="776604" h="85725">
                <a:moveTo>
                  <a:pt x="0" y="85366"/>
                </a:moveTo>
                <a:lnTo>
                  <a:pt x="7764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668" y="4937554"/>
            <a:ext cx="795020" cy="92075"/>
          </a:xfrm>
          <a:custGeom>
            <a:avLst/>
            <a:gdLst/>
            <a:ahLst/>
            <a:cxnLst/>
            <a:rect l="l" t="t" r="r" b="b"/>
            <a:pathLst>
              <a:path w="795020" h="92075">
                <a:moveTo>
                  <a:pt x="0" y="0"/>
                </a:moveTo>
                <a:lnTo>
                  <a:pt x="794565" y="914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2849" y="4888415"/>
            <a:ext cx="68896" cy="6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0389" y="4783518"/>
            <a:ext cx="789940" cy="61594"/>
          </a:xfrm>
          <a:custGeom>
            <a:avLst/>
            <a:gdLst/>
            <a:ahLst/>
            <a:cxnLst/>
            <a:rect l="l" t="t" r="r" b="b"/>
            <a:pathLst>
              <a:path w="789939" h="61595">
                <a:moveTo>
                  <a:pt x="0" y="0"/>
                </a:moveTo>
                <a:lnTo>
                  <a:pt x="789324" y="61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0389" y="5031002"/>
            <a:ext cx="794385" cy="107950"/>
          </a:xfrm>
          <a:custGeom>
            <a:avLst/>
            <a:gdLst/>
            <a:ahLst/>
            <a:cxnLst/>
            <a:rect l="l" t="t" r="r" b="b"/>
            <a:pathLst>
              <a:path w="794385" h="107950">
                <a:moveTo>
                  <a:pt x="0" y="107782"/>
                </a:moveTo>
                <a:lnTo>
                  <a:pt x="7943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2148" y="4783923"/>
            <a:ext cx="322580" cy="20955"/>
          </a:xfrm>
          <a:custGeom>
            <a:avLst/>
            <a:gdLst/>
            <a:ahLst/>
            <a:cxnLst/>
            <a:rect l="l" t="t" r="r" b="b"/>
            <a:pathLst>
              <a:path w="322579" h="20954">
                <a:moveTo>
                  <a:pt x="0" y="20532"/>
                </a:moveTo>
                <a:lnTo>
                  <a:pt x="3223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6986" y="5084893"/>
            <a:ext cx="327660" cy="45720"/>
          </a:xfrm>
          <a:custGeom>
            <a:avLst/>
            <a:gdLst/>
            <a:ahLst/>
            <a:cxnLst/>
            <a:rect l="l" t="t" r="r" b="b"/>
            <a:pathLst>
              <a:path w="327660" h="45720">
                <a:moveTo>
                  <a:pt x="0" y="0"/>
                </a:moveTo>
                <a:lnTo>
                  <a:pt x="327232" y="451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1410" y="479175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1410" y="500722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284" y="4872558"/>
            <a:ext cx="665480" cy="48260"/>
          </a:xfrm>
          <a:custGeom>
            <a:avLst/>
            <a:gdLst/>
            <a:ahLst/>
            <a:cxnLst/>
            <a:rect l="l" t="t" r="r" b="b"/>
            <a:pathLst>
              <a:path w="665479" h="48260">
                <a:moveTo>
                  <a:pt x="0" y="0"/>
                </a:moveTo>
                <a:lnTo>
                  <a:pt x="665265" y="480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0284" y="4922863"/>
            <a:ext cx="665480" cy="95250"/>
          </a:xfrm>
          <a:custGeom>
            <a:avLst/>
            <a:gdLst/>
            <a:ahLst/>
            <a:cxnLst/>
            <a:rect l="l" t="t" r="r" b="b"/>
            <a:pathLst>
              <a:path w="665479" h="95250">
                <a:moveTo>
                  <a:pt x="0" y="94683"/>
                </a:moveTo>
                <a:lnTo>
                  <a:pt x="6652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8041" y="4840085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041" y="4985075"/>
            <a:ext cx="64942" cy="64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4218" y="4392805"/>
            <a:ext cx="323215" cy="76200"/>
          </a:xfrm>
          <a:custGeom>
            <a:avLst/>
            <a:gdLst/>
            <a:ahLst/>
            <a:cxnLst/>
            <a:rect l="l" t="t" r="r" b="b"/>
            <a:pathLst>
              <a:path w="323214" h="76200">
                <a:moveTo>
                  <a:pt x="0" y="0"/>
                </a:moveTo>
                <a:lnTo>
                  <a:pt x="322582" y="0"/>
                </a:lnTo>
                <a:lnTo>
                  <a:pt x="322582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79340" y="4086292"/>
            <a:ext cx="746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Similarity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058" y="1078674"/>
            <a:ext cx="7677784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It is impossible, based on the </a:t>
            </a:r>
            <a:r>
              <a:rPr sz="2400" spc="-10" dirty="0">
                <a:latin typeface="Calibri"/>
                <a:cs typeface="Calibri"/>
              </a:rPr>
              <a:t>images </a:t>
            </a:r>
            <a:r>
              <a:rPr sz="2400" spc="-5" dirty="0">
                <a:latin typeface="Calibri"/>
                <a:cs typeface="Calibri"/>
              </a:rPr>
              <a:t>alone, </a:t>
            </a:r>
            <a:r>
              <a:rPr sz="2400" spc="-15" dirty="0">
                <a:latin typeface="Calibri"/>
                <a:cs typeface="Calibri"/>
              </a:rPr>
              <a:t>to estimate </a:t>
            </a:r>
            <a:r>
              <a:rPr sz="2400" spc="-5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absolute scale </a:t>
            </a:r>
            <a:r>
              <a:rPr sz="2400" spc="-5" dirty="0">
                <a:latin typeface="Calibri"/>
                <a:cs typeface="Calibri"/>
              </a:rPr>
              <a:t>of 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scene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Similarity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Ambiguity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306400"/>
            <a:ext cx="5052377" cy="4522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598" y="3506161"/>
            <a:ext cx="450215" cy="593090"/>
          </a:xfrm>
          <a:custGeom>
            <a:avLst/>
            <a:gdLst/>
            <a:ahLst/>
            <a:cxnLst/>
            <a:rect l="l" t="t" r="r" b="b"/>
            <a:pathLst>
              <a:path w="450214" h="593089">
                <a:moveTo>
                  <a:pt x="240004" y="0"/>
                </a:moveTo>
                <a:lnTo>
                  <a:pt x="0" y="102692"/>
                </a:lnTo>
                <a:lnTo>
                  <a:pt x="209829" y="593087"/>
                </a:lnTo>
                <a:lnTo>
                  <a:pt x="449833" y="490395"/>
                </a:lnTo>
                <a:lnTo>
                  <a:pt x="240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29164" y="3491726"/>
            <a:ext cx="478790" cy="622300"/>
          </a:xfrm>
          <a:custGeom>
            <a:avLst/>
            <a:gdLst/>
            <a:ahLst/>
            <a:cxnLst/>
            <a:rect l="l" t="t" r="r" b="b"/>
            <a:pathLst>
              <a:path w="478789" h="622300">
                <a:moveTo>
                  <a:pt x="255891" y="0"/>
                </a:moveTo>
                <a:lnTo>
                  <a:pt x="2990" y="108210"/>
                </a:lnTo>
                <a:lnTo>
                  <a:pt x="0" y="115674"/>
                </a:lnTo>
                <a:lnTo>
                  <a:pt x="215347" y="618966"/>
                </a:lnTo>
                <a:lnTo>
                  <a:pt x="222812" y="621957"/>
                </a:lnTo>
                <a:lnTo>
                  <a:pt x="295514" y="590849"/>
                </a:lnTo>
                <a:lnTo>
                  <a:pt x="230944" y="590849"/>
                </a:lnTo>
                <a:lnTo>
                  <a:pt x="31107" y="123807"/>
                </a:lnTo>
                <a:lnTo>
                  <a:pt x="247759" y="31107"/>
                </a:lnTo>
                <a:lnTo>
                  <a:pt x="275386" y="31107"/>
                </a:lnTo>
                <a:lnTo>
                  <a:pt x="263356" y="2990"/>
                </a:lnTo>
                <a:lnTo>
                  <a:pt x="255891" y="0"/>
                </a:lnTo>
                <a:close/>
              </a:path>
              <a:path w="478789" h="622300">
                <a:moveTo>
                  <a:pt x="275386" y="31107"/>
                </a:moveTo>
                <a:lnTo>
                  <a:pt x="247759" y="31107"/>
                </a:lnTo>
                <a:lnTo>
                  <a:pt x="447596" y="498149"/>
                </a:lnTo>
                <a:lnTo>
                  <a:pt x="230944" y="590849"/>
                </a:lnTo>
                <a:lnTo>
                  <a:pt x="295514" y="590849"/>
                </a:lnTo>
                <a:lnTo>
                  <a:pt x="475712" y="513746"/>
                </a:lnTo>
                <a:lnTo>
                  <a:pt x="478703" y="506281"/>
                </a:lnTo>
                <a:lnTo>
                  <a:pt x="275386" y="3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2209786"/>
            <a:ext cx="7162800" cy="464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4139" y="231965"/>
            <a:ext cx="6266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Resolving </a:t>
            </a:r>
            <a:r>
              <a:rPr spc="-5" dirty="0"/>
              <a:t>the similarity</a:t>
            </a:r>
            <a:r>
              <a:rPr dirty="0"/>
              <a:t> </a:t>
            </a:r>
            <a:r>
              <a:rPr spc="-5" dirty="0"/>
              <a:t>ambiguity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523" y="5574474"/>
            <a:ext cx="7209790" cy="875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36345" marR="5080" indent="-1224280">
              <a:lnSpc>
                <a:spcPts val="3329"/>
              </a:lnSpc>
              <a:spcBef>
                <a:spcPts val="235"/>
              </a:spcBef>
            </a:pPr>
            <a:r>
              <a:rPr sz="2800" spc="-5" dirty="0">
                <a:latin typeface="Calibri"/>
                <a:cs typeface="Calibri"/>
              </a:rPr>
              <a:t>While </a:t>
            </a:r>
            <a:r>
              <a:rPr sz="2800" spc="-15" dirty="0">
                <a:latin typeface="Calibri"/>
                <a:cs typeface="Calibri"/>
              </a:rPr>
              <a:t>calibrating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camera, we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5" dirty="0">
                <a:latin typeface="Calibri"/>
                <a:cs typeface="Calibri"/>
              </a:rPr>
              <a:t>assumptions  about the </a:t>
            </a:r>
            <a:r>
              <a:rPr sz="2800" spc="-10" dirty="0">
                <a:latin typeface="Calibri"/>
                <a:cs typeface="Calibri"/>
              </a:rPr>
              <a:t>geometry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15" dirty="0">
                <a:latin typeface="Calibri"/>
                <a:cs typeface="Calibri"/>
              </a:rPr>
              <a:t>world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2925" y="1404868"/>
            <a:ext cx="8296275" cy="3776732"/>
            <a:chOff x="542925" y="1404868"/>
            <a:chExt cx="8296275" cy="3776732"/>
          </a:xfrm>
        </p:grpSpPr>
        <p:sp>
          <p:nvSpPr>
            <p:cNvPr id="2" name="object 2"/>
            <p:cNvSpPr/>
            <p:nvPr/>
          </p:nvSpPr>
          <p:spPr>
            <a:xfrm>
              <a:off x="542925" y="1404868"/>
              <a:ext cx="7981950" cy="3552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38800" y="1752600"/>
              <a:ext cx="3200400" cy="3429000"/>
            </a:xfrm>
            <a:custGeom>
              <a:avLst/>
              <a:gdLst/>
              <a:ahLst/>
              <a:cxnLst/>
              <a:rect l="l" t="t" r="r" b="b"/>
              <a:pathLst>
                <a:path w="3200400" h="3429000">
                  <a:moveTo>
                    <a:pt x="0" y="3429000"/>
                  </a:moveTo>
                  <a:lnTo>
                    <a:pt x="3200400" y="3429000"/>
                  </a:lnTo>
                  <a:lnTo>
                    <a:pt x="32004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2065" y="1696143"/>
              <a:ext cx="13665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30" dirty="0">
                  <a:latin typeface="Arial Unicode MS"/>
                  <a:cs typeface="Arial Unicode MS"/>
                </a:rPr>
                <a:t>Calibration</a:t>
              </a:r>
              <a:r>
                <a:rPr sz="1600" spc="-10" dirty="0">
                  <a:latin typeface="Arial Unicode MS"/>
                  <a:cs typeface="Arial Unicode MS"/>
                </a:rPr>
                <a:t> </a:t>
              </a:r>
              <a:r>
                <a:rPr sz="1600" spc="60" dirty="0">
                  <a:latin typeface="Arial Unicode MS"/>
                  <a:cs typeface="Arial Unicode MS"/>
                </a:rPr>
                <a:t>rig</a:t>
              </a:r>
              <a:endParaRPr sz="1600">
                <a:latin typeface="Arial Unicode MS"/>
                <a:cs typeface="Arial Unicode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97100" y="2458967"/>
              <a:ext cx="177800" cy="177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178040" y="2643732"/>
              <a:ext cx="219710" cy="3879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620"/>
                </a:lnSpc>
              </a:pPr>
              <a:r>
                <a:rPr sz="2400" b="1" i="1" spc="-670" dirty="0">
                  <a:latin typeface="Times New Roman"/>
                  <a:cs typeface="Times New Roman"/>
                </a:rPr>
                <a:t>j</a:t>
              </a:r>
              <a:r>
                <a:rPr sz="2400" b="1" i="1" spc="-5" dirty="0">
                  <a:latin typeface="Times New Roman"/>
                  <a:cs typeface="Times New Roman"/>
                </a:rPr>
                <a:t>j</a:t>
              </a:r>
              <a:r>
                <a:rPr sz="2400" b="1" i="1" spc="-1604" baseline="-19097" dirty="0">
                  <a:latin typeface="Times New Roman"/>
                  <a:cs typeface="Times New Roman"/>
                </a:rPr>
                <a:t>C</a:t>
              </a:r>
              <a:r>
                <a:rPr sz="2400" b="1" i="1" baseline="-19097" dirty="0">
                  <a:latin typeface="Times New Roman"/>
                  <a:cs typeface="Times New Roman"/>
                </a:rPr>
                <a:t>C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2590800"/>
              <a:ext cx="2465256" cy="246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5112" y="2725181"/>
              <a:ext cx="473709" cy="584835"/>
            </a:xfrm>
            <a:custGeom>
              <a:avLst/>
              <a:gdLst/>
              <a:ahLst/>
              <a:cxnLst/>
              <a:rect l="l" t="t" r="r" b="b"/>
              <a:pathLst>
                <a:path w="473709" h="584835">
                  <a:moveTo>
                    <a:pt x="0" y="584775"/>
                  </a:moveTo>
                  <a:lnTo>
                    <a:pt x="473673" y="584775"/>
                  </a:lnTo>
                  <a:lnTo>
                    <a:pt x="473673" y="0"/>
                  </a:lnTo>
                  <a:lnTo>
                    <a:pt x="0" y="0"/>
                  </a:lnTo>
                  <a:lnTo>
                    <a:pt x="0" y="584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7878" y="2510645"/>
              <a:ext cx="4199255" cy="1014730"/>
            </a:xfrm>
            <a:custGeom>
              <a:avLst/>
              <a:gdLst/>
              <a:ahLst/>
              <a:cxnLst/>
              <a:rect l="l" t="t" r="r" b="b"/>
              <a:pathLst>
                <a:path w="4199255" h="1014729">
                  <a:moveTo>
                    <a:pt x="16243" y="0"/>
                  </a:moveTo>
                  <a:lnTo>
                    <a:pt x="0" y="74448"/>
                  </a:lnTo>
                  <a:lnTo>
                    <a:pt x="3967653" y="940117"/>
                  </a:lnTo>
                  <a:lnTo>
                    <a:pt x="3951410" y="1014566"/>
                  </a:lnTo>
                  <a:lnTo>
                    <a:pt x="4199121" y="951623"/>
                  </a:lnTo>
                  <a:lnTo>
                    <a:pt x="4092495" y="865670"/>
                  </a:lnTo>
                  <a:lnTo>
                    <a:pt x="3983897" y="865670"/>
                  </a:lnTo>
                  <a:lnTo>
                    <a:pt x="16243" y="0"/>
                  </a:lnTo>
                  <a:close/>
                </a:path>
                <a:path w="4199255" h="1014729">
                  <a:moveTo>
                    <a:pt x="4000140" y="791221"/>
                  </a:moveTo>
                  <a:lnTo>
                    <a:pt x="3983897" y="865670"/>
                  </a:lnTo>
                  <a:lnTo>
                    <a:pt x="4092495" y="865670"/>
                  </a:lnTo>
                  <a:lnTo>
                    <a:pt x="4000140" y="791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27416" y="1969966"/>
              <a:ext cx="876935" cy="1284605"/>
            </a:xfrm>
            <a:prstGeom prst="rect">
              <a:avLst/>
            </a:prstGeom>
          </p:spPr>
          <p:txBody>
            <a:bodyPr vert="horz" wrap="square" lIns="0" tIns="18605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465"/>
                </a:spcBef>
              </a:pPr>
              <a:r>
                <a:rPr sz="2400" spc="55" dirty="0">
                  <a:latin typeface="Arial Unicode MS"/>
                  <a:cs typeface="Arial Unicode MS"/>
                </a:rPr>
                <a:t>i</a:t>
              </a:r>
              <a:r>
                <a:rPr sz="2400" spc="-105" dirty="0">
                  <a:latin typeface="Arial Unicode MS"/>
                  <a:cs typeface="Arial Unicode MS"/>
                </a:rPr>
                <a:t>m</a:t>
              </a:r>
              <a:r>
                <a:rPr sz="2400" spc="95" dirty="0">
                  <a:latin typeface="Arial Unicode MS"/>
                  <a:cs typeface="Arial Unicode MS"/>
                </a:rPr>
                <a:t>a</a:t>
              </a:r>
              <a:r>
                <a:rPr sz="2400" spc="40" dirty="0">
                  <a:latin typeface="Arial Unicode MS"/>
                  <a:cs typeface="Arial Unicode MS"/>
                </a:rPr>
                <a:t>ge</a:t>
              </a:r>
              <a:endParaRPr sz="2400">
                <a:latin typeface="Arial Unicode MS"/>
                <a:cs typeface="Arial Unicode MS"/>
              </a:endParaRPr>
            </a:p>
            <a:p>
              <a:pPr marL="139065">
                <a:lnSpc>
                  <a:spcPct val="100000"/>
                </a:lnSpc>
                <a:spcBef>
                  <a:spcPts val="1825"/>
                </a:spcBef>
              </a:pPr>
              <a:r>
                <a:rPr sz="3200" spc="100" dirty="0">
                  <a:latin typeface="Arial Unicode MS"/>
                  <a:cs typeface="Arial Unicode MS"/>
                </a:rPr>
                <a:t>p</a:t>
              </a:r>
              <a:r>
                <a:rPr sz="3150" spc="150" baseline="-19841" dirty="0">
                  <a:latin typeface="Arial Unicode MS"/>
                  <a:cs typeface="Arial Unicode MS"/>
                </a:rPr>
                <a:t>i</a:t>
              </a:r>
              <a:endParaRPr sz="3150" baseline="-19841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Lecture</a:t>
            </a:r>
            <a:r>
              <a:rPr sz="6000" spc="-80" dirty="0"/>
              <a:t> </a:t>
            </a:r>
            <a:r>
              <a:rPr sz="6000" dirty="0"/>
              <a:t>7</a:t>
            </a:r>
            <a:endParaRPr sz="6000"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Multi-view</a:t>
            </a:r>
            <a:r>
              <a:rPr spc="-70" dirty="0"/>
              <a:t> </a:t>
            </a:r>
            <a:r>
              <a:rPr spc="-10" dirty="0"/>
              <a:t>geometry</a:t>
            </a: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sz="3200" dirty="0">
                <a:solidFill>
                  <a:srgbClr val="BFBFBF"/>
                </a:solidFill>
              </a:rPr>
              <a:t>The SFM</a:t>
            </a:r>
            <a:r>
              <a:rPr sz="3200" spc="-10" dirty="0">
                <a:solidFill>
                  <a:srgbClr val="BFBFBF"/>
                </a:solidFill>
              </a:rPr>
              <a:t> </a:t>
            </a:r>
            <a:r>
              <a:rPr sz="3200" spc="-15" dirty="0">
                <a:solidFill>
                  <a:srgbClr val="BFBFBF"/>
                </a:solidFill>
              </a:rPr>
              <a:t>problem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10" dirty="0">
                <a:solidFill>
                  <a:srgbClr val="BFBFBF"/>
                </a:solidFill>
              </a:rPr>
              <a:t>Affine </a:t>
            </a:r>
            <a:r>
              <a:rPr sz="3200" dirty="0">
                <a:solidFill>
                  <a:srgbClr val="BFBFBF"/>
                </a:solidFill>
              </a:rPr>
              <a:t>SFM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20" dirty="0">
                <a:solidFill>
                  <a:srgbClr val="000000"/>
                </a:solidFill>
              </a:rPr>
              <a:t>Perspective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SFM</a:t>
            </a:r>
            <a:endParaRPr sz="3200"/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sz="3200" spc="-15" dirty="0">
                <a:solidFill>
                  <a:srgbClr val="BFBFBF"/>
                </a:solidFill>
              </a:rPr>
              <a:t>Self-calibration</a:t>
            </a:r>
            <a:endParaRPr sz="3200"/>
          </a:p>
          <a:p>
            <a:pPr marL="450850" indent="-285750">
              <a:lnSpc>
                <a:spcPct val="100000"/>
              </a:lnSpc>
              <a:spcBef>
                <a:spcPts val="30"/>
              </a:spcBef>
              <a:buChar char="•"/>
              <a:tabLst>
                <a:tab pos="450850" algn="l"/>
              </a:tabLst>
            </a:pPr>
            <a:r>
              <a:rPr sz="3200" spc="-10" dirty="0">
                <a:solidFill>
                  <a:srgbClr val="BFBFBF"/>
                </a:solidFill>
              </a:rPr>
              <a:t>Applications</a:t>
            </a:r>
            <a:endParaRPr sz="3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Arial Unicode MS"/>
                <a:cs typeface="Arial Unicode MS"/>
              </a:rPr>
              <a:t>Structure </a:t>
            </a:r>
            <a:r>
              <a:rPr spc="40" dirty="0">
                <a:latin typeface="Arial Unicode MS"/>
                <a:cs typeface="Arial Unicode MS"/>
              </a:rPr>
              <a:t>from </a:t>
            </a:r>
            <a:r>
              <a:rPr spc="30" dirty="0">
                <a:latin typeface="Arial Unicode MS"/>
                <a:cs typeface="Arial Unicode MS"/>
              </a:rPr>
              <a:t>motion</a:t>
            </a:r>
            <a:r>
              <a:rPr spc="275" dirty="0">
                <a:latin typeface="Arial Unicode MS"/>
                <a:cs typeface="Arial Unicode MS"/>
              </a:rPr>
              <a:t> </a:t>
            </a:r>
            <a:r>
              <a:rPr spc="65" dirty="0">
                <a:latin typeface="Arial Unicode MS"/>
                <a:cs typeface="Arial Unicode MS"/>
              </a:rPr>
              <a:t>problem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144328" y="778065"/>
            <a:ext cx="30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2739" y="1254125"/>
            <a:ext cx="5881371" cy="3765549"/>
            <a:chOff x="1602739" y="1254125"/>
            <a:chExt cx="5881371" cy="3765549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59740" y="5267345"/>
            <a:ext cx="5476240" cy="135445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400" spc="-50" dirty="0">
                <a:latin typeface="Arial Unicode MS"/>
                <a:cs typeface="Arial Unicode MS"/>
              </a:rPr>
              <a:t>From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-10" dirty="0">
                <a:latin typeface="Arial Unicode MS"/>
                <a:cs typeface="Arial Unicode MS"/>
              </a:rPr>
              <a:t>m</a:t>
            </a:r>
            <a:r>
              <a:rPr sz="1800" spc="-10" dirty="0">
                <a:latin typeface="Arial Unicode MS"/>
                <a:cs typeface="Arial Unicode MS"/>
              </a:rPr>
              <a:t>x</a:t>
            </a:r>
            <a:r>
              <a:rPr sz="2400" spc="-10" dirty="0">
                <a:latin typeface="Arial Unicode MS"/>
                <a:cs typeface="Arial Unicode MS"/>
              </a:rPr>
              <a:t>n </a:t>
            </a:r>
            <a:r>
              <a:rPr sz="2400" spc="5" dirty="0">
                <a:latin typeface="Arial Unicode MS"/>
                <a:cs typeface="Arial Unicode MS"/>
              </a:rPr>
              <a:t>observations </a:t>
            </a:r>
            <a:r>
              <a:rPr sz="2400" b="1" spc="10" dirty="0">
                <a:latin typeface="Times New Roman"/>
                <a:cs typeface="Times New Roman"/>
              </a:rPr>
              <a:t>x</a:t>
            </a:r>
            <a:r>
              <a:rPr sz="2400" i="1" spc="15" baseline="-19097" dirty="0">
                <a:latin typeface="Times New Roman"/>
                <a:cs typeface="Times New Roman"/>
              </a:rPr>
              <a:t>ij</a:t>
            </a:r>
            <a:r>
              <a:rPr sz="2400" spc="10" dirty="0">
                <a:latin typeface="Arial Unicode MS"/>
                <a:cs typeface="Arial Unicode MS"/>
              </a:rPr>
              <a:t>,</a:t>
            </a:r>
            <a:r>
              <a:rPr sz="2400" spc="380" dirty="0">
                <a:latin typeface="Arial Unicode MS"/>
                <a:cs typeface="Arial Unicode MS"/>
              </a:rPr>
              <a:t> </a:t>
            </a:r>
            <a:r>
              <a:rPr sz="2400" spc="-15" dirty="0">
                <a:latin typeface="Arial Unicode MS"/>
                <a:cs typeface="Arial Unicode MS"/>
              </a:rPr>
              <a:t>estimate:</a:t>
            </a:r>
            <a:endParaRPr sz="2400">
              <a:latin typeface="Arial Unicode MS"/>
              <a:cs typeface="Arial Unicode MS"/>
            </a:endParaRPr>
          </a:p>
          <a:p>
            <a:pPr marL="242570" indent="-229870">
              <a:lnSpc>
                <a:spcPct val="100000"/>
              </a:lnSpc>
              <a:spcBef>
                <a:spcPts val="6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sz="3600" i="1" spc="-142" baseline="2314" dirty="0">
                <a:latin typeface="Arial"/>
                <a:cs typeface="Arial"/>
              </a:rPr>
              <a:t>m </a:t>
            </a:r>
            <a:r>
              <a:rPr sz="3600" spc="52" baseline="2314" dirty="0">
                <a:latin typeface="Arial Unicode MS"/>
                <a:cs typeface="Arial Unicode MS"/>
              </a:rPr>
              <a:t>projection </a:t>
            </a:r>
            <a:r>
              <a:rPr sz="3600" spc="-22" baseline="2314" dirty="0">
                <a:latin typeface="Arial Unicode MS"/>
                <a:cs typeface="Arial Unicode MS"/>
              </a:rPr>
              <a:t>matrices </a:t>
            </a:r>
            <a:r>
              <a:rPr sz="3600" b="1" spc="-97" baseline="2314" dirty="0">
                <a:latin typeface="Times New Roman"/>
                <a:cs typeface="Times New Roman"/>
              </a:rPr>
              <a:t>M</a:t>
            </a:r>
            <a:r>
              <a:rPr sz="2400" i="1" spc="-97" baseline="-15625" dirty="0">
                <a:latin typeface="Times New Roman"/>
                <a:cs typeface="Times New Roman"/>
              </a:rPr>
              <a:t>i</a:t>
            </a:r>
            <a:r>
              <a:rPr sz="2400" spc="-65" dirty="0">
                <a:solidFill>
                  <a:srgbClr val="CC3300"/>
                </a:solidFill>
                <a:latin typeface="Arial Unicode MS"/>
                <a:cs typeface="Arial Unicode MS"/>
              </a:rPr>
              <a:t>=</a:t>
            </a:r>
            <a:r>
              <a:rPr sz="2400" spc="330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sz="2400" spc="15" dirty="0">
                <a:solidFill>
                  <a:srgbClr val="CC3300"/>
                </a:solidFill>
                <a:latin typeface="Arial Unicode MS"/>
                <a:cs typeface="Arial Unicode MS"/>
              </a:rPr>
              <a:t>motion</a:t>
            </a:r>
            <a:endParaRPr sz="2400">
              <a:latin typeface="Arial Unicode MS"/>
              <a:cs typeface="Arial Unicode MS"/>
            </a:endParaRPr>
          </a:p>
          <a:p>
            <a:pPr marL="242570" indent="-229870">
              <a:lnSpc>
                <a:spcPct val="100000"/>
              </a:lnSpc>
              <a:spcBef>
                <a:spcPts val="45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sz="2400" i="1" spc="-15" dirty="0">
                <a:latin typeface="Arial"/>
                <a:cs typeface="Arial"/>
              </a:rPr>
              <a:t>n </a:t>
            </a:r>
            <a:r>
              <a:rPr sz="2400" spc="75" dirty="0">
                <a:latin typeface="Arial Unicode MS"/>
                <a:cs typeface="Arial Unicode MS"/>
              </a:rPr>
              <a:t>3D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 </a:t>
            </a:r>
            <a:r>
              <a:rPr sz="3600" spc="112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=</a:t>
            </a:r>
            <a:r>
              <a:rPr sz="3600" spc="-6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sz="3600" spc="-3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structure</a:t>
            </a:r>
            <a:endParaRPr sz="3600" baseline="-5787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Arial Unicode MS"/>
                <a:cs typeface="Arial Unicode MS"/>
              </a:rPr>
              <a:t>Structure </a:t>
            </a:r>
            <a:r>
              <a:rPr spc="40" dirty="0">
                <a:latin typeface="Arial Unicode MS"/>
                <a:cs typeface="Arial Unicode MS"/>
              </a:rPr>
              <a:t>from </a:t>
            </a:r>
            <a:r>
              <a:rPr spc="30" dirty="0">
                <a:latin typeface="Arial Unicode MS"/>
                <a:cs typeface="Arial Unicode MS"/>
              </a:rPr>
              <a:t>motion</a:t>
            </a:r>
            <a:r>
              <a:rPr spc="275" dirty="0">
                <a:latin typeface="Arial Unicode MS"/>
                <a:cs typeface="Arial Unicode MS"/>
              </a:rPr>
              <a:t> </a:t>
            </a:r>
            <a:r>
              <a:rPr spc="65" dirty="0">
                <a:latin typeface="Arial Unicode MS"/>
                <a:cs typeface="Arial Unicode MS"/>
              </a:rPr>
              <a:t>problem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1602739" y="778065"/>
            <a:ext cx="5881371" cy="4194302"/>
            <a:chOff x="1602739" y="778065"/>
            <a:chExt cx="5881371" cy="4194302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144328" y="778065"/>
              <a:ext cx="302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X</a:t>
              </a:r>
              <a:r>
                <a:rPr sz="2400" i="1" baseline="-19097" dirty="0">
                  <a:latin typeface="Times New Roman"/>
                  <a:cs typeface="Times New Roman"/>
                </a:rPr>
                <a:t>j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8340" y="5726874"/>
            <a:ext cx="250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 </a:t>
            </a:r>
            <a:r>
              <a:rPr sz="2400" spc="-15" dirty="0">
                <a:latin typeface="Calibri"/>
                <a:cs typeface="Calibri"/>
              </a:rPr>
              <a:t>cameras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m</a:t>
            </a:r>
            <a:endParaRPr sz="2400" baseline="-19097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6489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3200" spc="85" dirty="0">
                <a:latin typeface="Arial Unicode MS"/>
                <a:cs typeface="Arial Unicode MS"/>
              </a:rPr>
              <a:t>Affine </a:t>
            </a:r>
            <a:r>
              <a:rPr sz="3200" spc="-25" dirty="0">
                <a:latin typeface="Arial Unicode MS"/>
                <a:cs typeface="Arial Unicode MS"/>
              </a:rPr>
              <a:t>structure </a:t>
            </a:r>
            <a:r>
              <a:rPr sz="3200" spc="35" dirty="0">
                <a:latin typeface="Arial Unicode MS"/>
                <a:cs typeface="Arial Unicode MS"/>
              </a:rPr>
              <a:t>from</a:t>
            </a:r>
            <a:r>
              <a:rPr sz="3200" spc="240" dirty="0">
                <a:latin typeface="Arial Unicode MS"/>
                <a:cs typeface="Arial Unicode MS"/>
              </a:rPr>
              <a:t> </a:t>
            </a:r>
            <a:r>
              <a:rPr sz="3200" spc="25" dirty="0">
                <a:latin typeface="Arial Unicode MS"/>
                <a:cs typeface="Arial Unicode MS"/>
              </a:rPr>
              <a:t>motion</a:t>
            </a:r>
            <a:endParaRPr sz="32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00" spc="5" dirty="0">
                <a:latin typeface="Arial Unicode MS"/>
                <a:cs typeface="Arial Unicode MS"/>
              </a:rPr>
              <a:t>(simpler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50" dirty="0">
                <a:latin typeface="Arial Unicode MS"/>
                <a:cs typeface="Arial Unicode MS"/>
              </a:rPr>
              <a:t>problem)</a:t>
            </a:r>
            <a:endParaRPr sz="2400">
              <a:latin typeface="Arial Unicode MS"/>
              <a:cs typeface="Arial Unicode M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62312" y="5340703"/>
            <a:ext cx="3926840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  <a:tabLst>
                <a:tab pos="3291204" algn="l"/>
              </a:tabLst>
            </a:pPr>
            <a:r>
              <a:rPr sz="5850" b="1" spc="60" baseline="-7122" dirty="0">
                <a:latin typeface="Times New Roman"/>
                <a:cs typeface="Times New Roman"/>
              </a:rPr>
              <a:t>x</a:t>
            </a:r>
            <a:r>
              <a:rPr sz="3375" i="1" spc="60" baseline="-37037" dirty="0">
                <a:latin typeface="Times New Roman"/>
                <a:cs typeface="Times New Roman"/>
              </a:rPr>
              <a:t>ij </a:t>
            </a:r>
            <a:r>
              <a:rPr sz="5850" spc="0" baseline="-7122" dirty="0">
                <a:latin typeface="Symbol"/>
                <a:cs typeface="Symbol"/>
              </a:rPr>
              <a:t></a:t>
            </a:r>
            <a:r>
              <a:rPr sz="5850" spc="0" baseline="-7122" dirty="0">
                <a:latin typeface="Times New Roman"/>
                <a:cs typeface="Times New Roman"/>
              </a:rPr>
              <a:t> </a:t>
            </a:r>
            <a:r>
              <a:rPr sz="5850" b="1" spc="112" baseline="-7122" dirty="0">
                <a:latin typeface="Times New Roman"/>
                <a:cs typeface="Times New Roman"/>
              </a:rPr>
              <a:t>A</a:t>
            </a:r>
            <a:r>
              <a:rPr sz="3375" i="1" spc="112" baseline="-37037" dirty="0">
                <a:latin typeface="Times New Roman"/>
                <a:cs typeface="Times New Roman"/>
              </a:rPr>
              <a:t>i</a:t>
            </a:r>
            <a:r>
              <a:rPr sz="5850" b="1" spc="112" baseline="-7122" dirty="0">
                <a:latin typeface="Times New Roman"/>
                <a:cs typeface="Times New Roman"/>
              </a:rPr>
              <a:t>X</a:t>
            </a:r>
            <a:r>
              <a:rPr sz="5850" b="1" spc="-839" baseline="-7122" dirty="0">
                <a:latin typeface="Times New Roman"/>
                <a:cs typeface="Times New Roman"/>
              </a:rPr>
              <a:t> </a:t>
            </a:r>
            <a:r>
              <a:rPr sz="3375" i="1" baseline="-37037" dirty="0">
                <a:latin typeface="Times New Roman"/>
                <a:cs typeface="Times New Roman"/>
              </a:rPr>
              <a:t>j </a:t>
            </a:r>
            <a:r>
              <a:rPr sz="5850" spc="0" baseline="-7122" dirty="0">
                <a:latin typeface="Symbol"/>
                <a:cs typeface="Symbol"/>
              </a:rPr>
              <a:t></a:t>
            </a:r>
            <a:r>
              <a:rPr sz="5850" spc="-555" baseline="-7122" dirty="0">
                <a:latin typeface="Times New Roman"/>
                <a:cs typeface="Times New Roman"/>
              </a:rPr>
              <a:t> </a:t>
            </a:r>
            <a:r>
              <a:rPr sz="5850" b="1" spc="52" baseline="-7122" dirty="0">
                <a:latin typeface="Times New Roman"/>
                <a:cs typeface="Times New Roman"/>
              </a:rPr>
              <a:t>b</a:t>
            </a:r>
            <a:r>
              <a:rPr sz="3375" i="1" spc="52" baseline="-37037" dirty="0">
                <a:latin typeface="Times New Roman"/>
                <a:cs typeface="Times New Roman"/>
              </a:rPr>
              <a:t>i	</a:t>
            </a: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1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4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3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555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87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3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06843" y="5791200"/>
            <a:ext cx="355600" cy="384810"/>
          </a:xfrm>
          <a:custGeom>
            <a:avLst/>
            <a:gdLst/>
            <a:ahLst/>
            <a:cxnLst/>
            <a:rect l="l" t="t" r="r" b="b"/>
            <a:pathLst>
              <a:path w="355600" h="384810">
                <a:moveTo>
                  <a:pt x="355356" y="0"/>
                </a:moveTo>
                <a:lnTo>
                  <a:pt x="275668" y="30131"/>
                </a:lnTo>
                <a:lnTo>
                  <a:pt x="300159" y="52748"/>
                </a:lnTo>
                <a:lnTo>
                  <a:pt x="0" y="377768"/>
                </a:lnTo>
                <a:lnTo>
                  <a:pt x="6997" y="384231"/>
                </a:lnTo>
                <a:lnTo>
                  <a:pt x="307157" y="59211"/>
                </a:lnTo>
                <a:lnTo>
                  <a:pt x="338200" y="59211"/>
                </a:lnTo>
                <a:lnTo>
                  <a:pt x="355356" y="0"/>
                </a:lnTo>
                <a:close/>
              </a:path>
              <a:path w="355600" h="384810">
                <a:moveTo>
                  <a:pt x="338200" y="59211"/>
                </a:moveTo>
                <a:lnTo>
                  <a:pt x="307157" y="59211"/>
                </a:lnTo>
                <a:lnTo>
                  <a:pt x="331647" y="81829"/>
                </a:lnTo>
                <a:lnTo>
                  <a:pt x="338200" y="5921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2515" y="5791200"/>
            <a:ext cx="233045" cy="383540"/>
          </a:xfrm>
          <a:custGeom>
            <a:avLst/>
            <a:gdLst/>
            <a:ahLst/>
            <a:cxnLst/>
            <a:rect l="l" t="t" r="r" b="b"/>
            <a:pathLst>
              <a:path w="233045" h="383539">
                <a:moveTo>
                  <a:pt x="232684" y="0"/>
                </a:moveTo>
                <a:lnTo>
                  <a:pt x="160808" y="45738"/>
                </a:lnTo>
                <a:lnTo>
                  <a:pt x="189396" y="62890"/>
                </a:lnTo>
                <a:lnTo>
                  <a:pt x="0" y="378549"/>
                </a:lnTo>
                <a:lnTo>
                  <a:pt x="8168" y="383450"/>
                </a:lnTo>
                <a:lnTo>
                  <a:pt x="197563" y="67791"/>
                </a:lnTo>
                <a:lnTo>
                  <a:pt x="227469" y="67791"/>
                </a:lnTo>
                <a:lnTo>
                  <a:pt x="232684" y="0"/>
                </a:lnTo>
                <a:close/>
              </a:path>
              <a:path w="233045" h="383539">
                <a:moveTo>
                  <a:pt x="227469" y="67791"/>
                </a:moveTo>
                <a:lnTo>
                  <a:pt x="197563" y="67791"/>
                </a:lnTo>
                <a:lnTo>
                  <a:pt x="226150" y="84943"/>
                </a:lnTo>
                <a:lnTo>
                  <a:pt x="227469" y="6779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9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3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3540" y="3445065"/>
            <a:ext cx="6210300" cy="1675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22680" algn="r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i="1" spc="0" dirty="0">
                <a:latin typeface="Times New Roman"/>
                <a:cs typeface="Times New Roman"/>
              </a:rPr>
              <a:t>i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350"/>
              </a:spcBef>
            </a:pPr>
            <a:r>
              <a:rPr sz="1800" spc="10" dirty="0">
                <a:latin typeface="Arial Unicode MS"/>
                <a:cs typeface="Arial Unicode MS"/>
              </a:rPr>
              <a:t>Image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i</a:t>
            </a:r>
            <a:endParaRPr sz="18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25" dirty="0">
                <a:latin typeface="Arial Unicode MS"/>
                <a:cs typeface="Arial Unicode MS"/>
              </a:rPr>
              <a:t>For </a:t>
            </a:r>
            <a:r>
              <a:rPr sz="2800" dirty="0">
                <a:latin typeface="Arial Unicode MS"/>
                <a:cs typeface="Arial Unicode MS"/>
              </a:rPr>
              <a:t>the </a:t>
            </a:r>
            <a:r>
              <a:rPr sz="2800" spc="60" dirty="0">
                <a:latin typeface="Arial Unicode MS"/>
                <a:cs typeface="Arial Unicode MS"/>
              </a:rPr>
              <a:t>affine </a:t>
            </a:r>
            <a:r>
              <a:rPr sz="2800" spc="-60" dirty="0">
                <a:latin typeface="Arial Unicode MS"/>
                <a:cs typeface="Arial Unicode MS"/>
              </a:rPr>
              <a:t>case </a:t>
            </a:r>
            <a:r>
              <a:rPr sz="2000" spc="25" dirty="0">
                <a:latin typeface="Arial Unicode MS"/>
                <a:cs typeface="Arial Unicode MS"/>
              </a:rPr>
              <a:t>(in </a:t>
            </a:r>
            <a:r>
              <a:rPr sz="2000" spc="-5" dirty="0">
                <a:latin typeface="Arial Unicode MS"/>
                <a:cs typeface="Arial Unicode MS"/>
              </a:rPr>
              <a:t>Euclidean</a:t>
            </a:r>
            <a:r>
              <a:rPr sz="2000" spc="459" dirty="0">
                <a:latin typeface="Arial Unicode MS"/>
                <a:cs typeface="Arial Unicode MS"/>
              </a:rPr>
              <a:t> </a:t>
            </a:r>
            <a:r>
              <a:rPr sz="2000" spc="-5" dirty="0">
                <a:latin typeface="Arial Unicode MS"/>
                <a:cs typeface="Arial Unicode MS"/>
              </a:rPr>
              <a:t>space)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14400" y="5257800"/>
            <a:ext cx="6629400" cy="685800"/>
          </a:xfrm>
          <a:custGeom>
            <a:avLst/>
            <a:gdLst/>
            <a:ahLst/>
            <a:cxnLst/>
            <a:rect l="l" t="t" r="r" b="b"/>
            <a:pathLst>
              <a:path w="6629400" h="685800">
                <a:moveTo>
                  <a:pt x="0" y="685800"/>
                </a:moveTo>
                <a:lnTo>
                  <a:pt x="6629400" y="685800"/>
                </a:lnTo>
                <a:lnTo>
                  <a:pt x="6629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C00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819" y="155765"/>
            <a:ext cx="6527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Calibri"/>
                <a:cs typeface="Calibri"/>
              </a:rPr>
              <a:t>Structure </a:t>
            </a:r>
            <a:r>
              <a:rPr sz="3600" spc="-20" dirty="0">
                <a:latin typeface="Calibri"/>
                <a:cs typeface="Calibri"/>
              </a:rPr>
              <a:t>from </a:t>
            </a:r>
            <a:r>
              <a:rPr sz="3600" spc="-5" dirty="0">
                <a:latin typeface="Calibri"/>
                <a:cs typeface="Calibri"/>
              </a:rPr>
              <a:t>Motion</a:t>
            </a:r>
            <a:r>
              <a:rPr sz="3600" spc="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Ambiguities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0740" y="1611503"/>
            <a:ext cx="375348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In the </a:t>
            </a:r>
            <a:r>
              <a:rPr sz="2200" spc="-15" dirty="0">
                <a:latin typeface="Calibri"/>
                <a:cs typeface="Calibri"/>
              </a:rPr>
              <a:t>general </a:t>
            </a:r>
            <a:r>
              <a:rPr sz="2200" spc="-10" dirty="0">
                <a:latin typeface="Calibri"/>
                <a:cs typeface="Calibri"/>
              </a:rPr>
              <a:t>case (nothing </a:t>
            </a:r>
            <a:r>
              <a:rPr sz="2200" spc="-5" dirty="0">
                <a:latin typeface="Calibri"/>
                <a:cs typeface="Calibri"/>
              </a:rPr>
              <a:t>is  known) the ambiguity is  </a:t>
            </a:r>
            <a:r>
              <a:rPr sz="2200" spc="-10" dirty="0">
                <a:latin typeface="Calibri"/>
                <a:cs typeface="Calibri"/>
              </a:rPr>
              <a:t>expressed by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arbitrary </a:t>
            </a:r>
            <a:r>
              <a:rPr sz="2200" spc="-5" dirty="0">
                <a:latin typeface="Calibri"/>
                <a:cs typeface="Calibri"/>
              </a:rPr>
              <a:t>4X4 </a:t>
            </a:r>
            <a:r>
              <a:rPr sz="2200" spc="-5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C3300"/>
                </a:solidFill>
                <a:latin typeface="Calibri"/>
                <a:cs typeface="Calibri"/>
              </a:rPr>
              <a:t>projective</a:t>
            </a:r>
            <a:r>
              <a:rPr sz="2200" spc="-5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C3300"/>
                </a:solidFill>
                <a:latin typeface="Calibri"/>
                <a:cs typeface="Calibri"/>
              </a:rPr>
              <a:t>transformation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439" y="4330806"/>
            <a:ext cx="601345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3000" spc="-75" dirty="0">
                <a:latin typeface="Times New Roman"/>
                <a:cs typeface="Times New Roman"/>
              </a:rPr>
              <a:t>M</a:t>
            </a:r>
            <a:r>
              <a:rPr sz="2625" spc="-112" baseline="-23809" dirty="0">
                <a:latin typeface="Times New Roman"/>
                <a:cs typeface="Times New Roman"/>
              </a:rPr>
              <a:t>i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18" y="4191392"/>
            <a:ext cx="1828800" cy="64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8430" algn="l"/>
              </a:tabLst>
            </a:pP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K</a:t>
            </a:r>
            <a:r>
              <a:rPr sz="2625" spc="172" baseline="-23809" dirty="0">
                <a:latin typeface="Times New Roman"/>
                <a:cs typeface="Times New Roman"/>
              </a:rPr>
              <a:t>i</a:t>
            </a:r>
            <a:r>
              <a:rPr sz="4100" spc="-625" dirty="0">
                <a:latin typeface="Symbol"/>
                <a:cs typeface="Symbol"/>
              </a:rPr>
              <a:t></a:t>
            </a:r>
            <a:r>
              <a:rPr sz="3000" spc="30" dirty="0">
                <a:latin typeface="Times New Roman"/>
                <a:cs typeface="Times New Roman"/>
              </a:rPr>
              <a:t>R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baseline="-23809" dirty="0">
                <a:latin typeface="Times New Roman"/>
                <a:cs typeface="Times New Roman"/>
              </a:rPr>
              <a:t>	</a:t>
            </a:r>
            <a:r>
              <a:rPr sz="3000" spc="-390" dirty="0">
                <a:latin typeface="Times New Roman"/>
                <a:cs typeface="Times New Roman"/>
              </a:rPr>
              <a:t>T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spc="-367" baseline="-23809" dirty="0">
                <a:latin typeface="Times New Roman"/>
                <a:cs typeface="Times New Roman"/>
              </a:rPr>
              <a:t> </a:t>
            </a:r>
            <a:r>
              <a:rPr sz="4100" spc="-415" dirty="0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09" y="4324520"/>
            <a:ext cx="15474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Times New Roman"/>
                <a:cs typeface="Times New Roman"/>
              </a:rPr>
              <a:t>x </a:t>
            </a:r>
            <a:r>
              <a:rPr sz="2400" spc="-15" baseline="-24305" dirty="0">
                <a:latin typeface="Times New Roman"/>
                <a:cs typeface="Times New Roman"/>
              </a:rPr>
              <a:t>j </a:t>
            </a:r>
            <a:r>
              <a:rPr sz="2750" spc="-30" dirty="0">
                <a:latin typeface="Symbol"/>
                <a:cs typeface="Symbol"/>
              </a:rPr>
              <a:t></a:t>
            </a:r>
            <a:r>
              <a:rPr sz="2750" spc="-30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M</a:t>
            </a:r>
            <a:r>
              <a:rPr sz="2400" spc="75" baseline="-24305" dirty="0">
                <a:latin typeface="Times New Roman"/>
                <a:cs typeface="Times New Roman"/>
              </a:rPr>
              <a:t>i</a:t>
            </a:r>
            <a:r>
              <a:rPr sz="2400" spc="-135" baseline="-24305" dirty="0">
                <a:latin typeface="Times New Roman"/>
                <a:cs typeface="Times New Roman"/>
              </a:rPr>
              <a:t> </a:t>
            </a:r>
            <a:r>
              <a:rPr sz="2750" spc="140" dirty="0">
                <a:latin typeface="Times New Roman"/>
                <a:cs typeface="Times New Roman"/>
              </a:rPr>
              <a:t>X</a:t>
            </a:r>
            <a:r>
              <a:rPr sz="2400" spc="209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145" y="5257800"/>
            <a:ext cx="1092200" cy="437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195"/>
              </a:lnSpc>
            </a:pPr>
            <a:r>
              <a:rPr sz="2750" spc="-55" dirty="0">
                <a:latin typeface="Times New Roman"/>
                <a:cs typeface="Times New Roman"/>
              </a:rPr>
              <a:t>H X</a:t>
            </a:r>
            <a:r>
              <a:rPr sz="2750" spc="-305" dirty="0">
                <a:latin typeface="Times New Roman"/>
                <a:cs typeface="Times New Roman"/>
              </a:rPr>
              <a:t> </a:t>
            </a:r>
            <a:r>
              <a:rPr sz="2400" spc="-2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1944" y="5477168"/>
            <a:ext cx="8382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204" y="5079835"/>
            <a:ext cx="10312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8320" algn="l"/>
              </a:tabLst>
            </a:pPr>
            <a:r>
              <a:rPr sz="4200" spc="22" baseline="-24801" dirty="0">
                <a:latin typeface="Times New Roman"/>
                <a:cs typeface="Times New Roman"/>
              </a:rPr>
              <a:t>M	</a:t>
            </a:r>
            <a:r>
              <a:rPr sz="4200" spc="187" baseline="-24801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3595" y="4921727"/>
            <a:ext cx="114300" cy="24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5488" y="4953000"/>
            <a:ext cx="114300" cy="21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1639" y="5257800"/>
            <a:ext cx="1244600" cy="437515"/>
          </a:xfrm>
          <a:custGeom>
            <a:avLst/>
            <a:gdLst/>
            <a:ahLst/>
            <a:cxnLst/>
            <a:rect l="l" t="t" r="r" b="b"/>
            <a:pathLst>
              <a:path w="1244600" h="437514">
                <a:moveTo>
                  <a:pt x="0" y="0"/>
                </a:moveTo>
                <a:lnTo>
                  <a:pt x="1244385" y="0"/>
                </a:lnTo>
                <a:lnTo>
                  <a:pt x="1244385" y="437305"/>
                </a:lnTo>
                <a:lnTo>
                  <a:pt x="0" y="4373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34" y="1613452"/>
            <a:ext cx="4147930" cy="2378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74339" y="2705488"/>
            <a:ext cx="805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114" y="15590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14" y="28544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𝐻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44665"/>
            <a:ext cx="63957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latin typeface="Arial Unicode MS"/>
                <a:cs typeface="Arial Unicode MS"/>
              </a:rPr>
              <a:t>The </a:t>
            </a:r>
            <a:r>
              <a:rPr sz="3200" dirty="0">
                <a:latin typeface="Arial Unicode MS"/>
                <a:cs typeface="Arial Unicode MS"/>
              </a:rPr>
              <a:t>Structure-from-Motion</a:t>
            </a:r>
            <a:r>
              <a:rPr sz="3200" spc="-360" dirty="0">
                <a:latin typeface="Arial Unicode MS"/>
                <a:cs typeface="Arial Unicode MS"/>
              </a:rPr>
              <a:t> </a:t>
            </a:r>
            <a:r>
              <a:rPr sz="3200" spc="-15" dirty="0">
                <a:latin typeface="Arial Unicode MS"/>
                <a:cs typeface="Arial Unicode MS"/>
              </a:rPr>
              <a:t>Problem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2865"/>
            <a:ext cx="6799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Arial Unicode MS"/>
                <a:cs typeface="Arial Unicode MS"/>
              </a:rPr>
              <a:t>Given </a:t>
            </a:r>
            <a:r>
              <a:rPr sz="2400" i="1" spc="-95" dirty="0">
                <a:latin typeface="Arial"/>
                <a:cs typeface="Arial"/>
              </a:rPr>
              <a:t>m </a:t>
            </a:r>
            <a:r>
              <a:rPr sz="2400" spc="-15" dirty="0">
                <a:latin typeface="Arial Unicode MS"/>
                <a:cs typeface="Arial Unicode MS"/>
              </a:rPr>
              <a:t>images </a:t>
            </a:r>
            <a:r>
              <a:rPr sz="2400" spc="65" dirty="0">
                <a:latin typeface="Arial Unicode MS"/>
                <a:cs typeface="Arial Unicode MS"/>
              </a:rPr>
              <a:t>of </a:t>
            </a:r>
            <a:r>
              <a:rPr sz="2400" i="1" spc="-15" dirty="0">
                <a:latin typeface="Arial"/>
                <a:cs typeface="Arial"/>
              </a:rPr>
              <a:t>n </a:t>
            </a:r>
            <a:r>
              <a:rPr sz="2400" spc="60" dirty="0">
                <a:latin typeface="Arial Unicode MS"/>
                <a:cs typeface="Arial Unicode MS"/>
              </a:rPr>
              <a:t>fixed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j </a:t>
            </a:r>
            <a:r>
              <a:rPr sz="2400" spc="35" dirty="0">
                <a:latin typeface="Arial Unicode MS"/>
                <a:cs typeface="Arial Unicode MS"/>
              </a:rPr>
              <a:t>we </a:t>
            </a:r>
            <a:r>
              <a:rPr sz="2400" spc="0" dirty="0">
                <a:latin typeface="Arial Unicode MS"/>
                <a:cs typeface="Arial Unicode MS"/>
              </a:rPr>
              <a:t>can</a:t>
            </a:r>
            <a:r>
              <a:rPr sz="2400" spc="630" dirty="0">
                <a:latin typeface="Arial Unicode MS"/>
                <a:cs typeface="Arial Unicode MS"/>
              </a:rPr>
              <a:t> </a:t>
            </a:r>
            <a:r>
              <a:rPr sz="2400" spc="55" dirty="0">
                <a:latin typeface="Arial Unicode MS"/>
                <a:cs typeface="Arial Unicode MS"/>
              </a:rPr>
              <a:t>write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04" y="1719495"/>
            <a:ext cx="21247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5" dirty="0">
                <a:latin typeface="Times New Roman"/>
                <a:cs typeface="Times New Roman"/>
              </a:rPr>
              <a:t>x</a:t>
            </a:r>
            <a:r>
              <a:rPr sz="3375" spc="52" baseline="-23456" dirty="0">
                <a:latin typeface="Times New Roman"/>
                <a:cs typeface="Times New Roman"/>
              </a:rPr>
              <a:t>ij </a:t>
            </a:r>
            <a:r>
              <a:rPr sz="3900" spc="-95" dirty="0">
                <a:latin typeface="Symbol"/>
                <a:cs typeface="Symbol"/>
              </a:rPr>
              <a:t></a:t>
            </a:r>
            <a:r>
              <a:rPr sz="3900" spc="-95" dirty="0">
                <a:latin typeface="Times New Roman"/>
                <a:cs typeface="Times New Roman"/>
              </a:rPr>
              <a:t> </a:t>
            </a:r>
            <a:r>
              <a:rPr sz="3900" spc="5" dirty="0">
                <a:latin typeface="Times New Roman"/>
                <a:cs typeface="Times New Roman"/>
              </a:rPr>
              <a:t>M</a:t>
            </a:r>
            <a:r>
              <a:rPr sz="3375" spc="7" baseline="-23456" dirty="0">
                <a:latin typeface="Times New Roman"/>
                <a:cs typeface="Times New Roman"/>
              </a:rPr>
              <a:t>i</a:t>
            </a:r>
            <a:r>
              <a:rPr sz="3375" spc="247" baseline="-23456" dirty="0">
                <a:latin typeface="Times New Roman"/>
                <a:cs typeface="Times New Roman"/>
              </a:rPr>
              <a:t> </a:t>
            </a:r>
            <a:r>
              <a:rPr sz="3900" spc="140" dirty="0">
                <a:latin typeface="Times New Roman"/>
                <a:cs typeface="Times New Roman"/>
              </a:rPr>
              <a:t>X</a:t>
            </a:r>
            <a:r>
              <a:rPr sz="3375" spc="209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743200"/>
            <a:ext cx="8153400" cy="838200"/>
          </a:xfrm>
          <a:custGeom>
            <a:avLst/>
            <a:gdLst/>
            <a:ahLst/>
            <a:cxnLst/>
            <a:rect l="l" t="t" r="r" b="b"/>
            <a:pathLst>
              <a:path w="8153400" h="838200">
                <a:moveTo>
                  <a:pt x="0" y="0"/>
                </a:moveTo>
                <a:lnTo>
                  <a:pt x="8153400" y="0"/>
                </a:lnTo>
                <a:lnTo>
                  <a:pt x="81534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779395"/>
            <a:ext cx="7863840" cy="3503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86080">
              <a:lnSpc>
                <a:spcPct val="100699"/>
              </a:lnSpc>
              <a:spcBef>
                <a:spcPts val="80"/>
              </a:spcBef>
              <a:tabLst>
                <a:tab pos="5386070" algn="l"/>
              </a:tabLst>
            </a:pPr>
            <a:r>
              <a:rPr sz="2400" spc="-5" dirty="0">
                <a:solidFill>
                  <a:srgbClr val="CC3300"/>
                </a:solidFill>
                <a:latin typeface="Arial Unicode MS"/>
                <a:cs typeface="Arial Unicode MS"/>
              </a:rPr>
              <a:t>Problem: </a:t>
            </a:r>
            <a:r>
              <a:rPr sz="2400" spc="-25" dirty="0">
                <a:latin typeface="Arial Unicode MS"/>
                <a:cs typeface="Arial Unicode MS"/>
              </a:rPr>
              <a:t>estimate </a:t>
            </a:r>
            <a:r>
              <a:rPr sz="2400" spc="-105" dirty="0">
                <a:latin typeface="Arial Unicode MS"/>
                <a:cs typeface="Arial Unicode MS"/>
              </a:rPr>
              <a:t>m  </a:t>
            </a:r>
            <a:r>
              <a:rPr sz="2400" spc="90" dirty="0">
                <a:latin typeface="Arial Unicode MS"/>
                <a:cs typeface="Arial Unicode MS"/>
              </a:rPr>
              <a:t>3</a:t>
            </a:r>
            <a:r>
              <a:rPr sz="2400" spc="90" dirty="0">
                <a:latin typeface="Symbol"/>
                <a:cs typeface="Symbol"/>
              </a:rPr>
              <a:t></a:t>
            </a:r>
            <a:r>
              <a:rPr sz="2400" spc="90" dirty="0">
                <a:latin typeface="Arial Unicode MS"/>
                <a:cs typeface="Arial Unicode MS"/>
              </a:rPr>
              <a:t>4</a:t>
            </a:r>
            <a:r>
              <a:rPr sz="2400" spc="-100" dirty="0">
                <a:latin typeface="Arial Unicode MS"/>
                <a:cs typeface="Arial Unicode MS"/>
              </a:rPr>
              <a:t> </a:t>
            </a:r>
            <a:r>
              <a:rPr sz="2400" spc="-15" dirty="0">
                <a:latin typeface="Arial Unicode MS"/>
                <a:cs typeface="Arial Unicode MS"/>
              </a:rPr>
              <a:t>matrices</a:t>
            </a:r>
            <a:r>
              <a:rPr sz="2400" spc="80" dirty="0">
                <a:latin typeface="Arial Unicode MS"/>
                <a:cs typeface="Arial Unicode MS"/>
              </a:rPr>
              <a:t> </a:t>
            </a:r>
            <a:r>
              <a:rPr sz="2400" spc="175" dirty="0">
                <a:latin typeface="Arial Unicode MS"/>
                <a:cs typeface="Arial Unicode MS"/>
              </a:rPr>
              <a:t>M</a:t>
            </a:r>
            <a:r>
              <a:rPr sz="2400" spc="262" baseline="-19097" dirty="0">
                <a:latin typeface="Arial Unicode MS"/>
                <a:cs typeface="Arial Unicode MS"/>
              </a:rPr>
              <a:t>i	</a:t>
            </a: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spc="-20" dirty="0">
                <a:latin typeface="Arial Unicode MS"/>
                <a:cs typeface="Arial Unicode MS"/>
              </a:rPr>
              <a:t>n </a:t>
            </a:r>
            <a:r>
              <a:rPr sz="2400" spc="-10" dirty="0">
                <a:latin typeface="Arial Unicode MS"/>
                <a:cs typeface="Arial Unicode MS"/>
              </a:rPr>
              <a:t>positions  </a:t>
            </a:r>
            <a:r>
              <a:rPr sz="2400" spc="-60" dirty="0">
                <a:latin typeface="Arial Unicode MS"/>
                <a:cs typeface="Arial Unicode MS"/>
              </a:rPr>
              <a:t>X</a:t>
            </a:r>
            <a:r>
              <a:rPr sz="2400" spc="-89" baseline="-19097" dirty="0">
                <a:latin typeface="Times New Roman"/>
                <a:cs typeface="Times New Roman"/>
              </a:rPr>
              <a:t>j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spc="-45" dirty="0">
                <a:latin typeface="Arial Unicode MS"/>
                <a:cs typeface="Arial Unicode MS"/>
              </a:rPr>
              <a:t>m</a:t>
            </a:r>
            <a:r>
              <a:rPr sz="2400" spc="-45" dirty="0">
                <a:latin typeface="Symbol"/>
                <a:cs typeface="Symbol"/>
              </a:rPr>
              <a:t></a:t>
            </a:r>
            <a:r>
              <a:rPr sz="2400" spc="-45" dirty="0">
                <a:latin typeface="Arial Unicode MS"/>
                <a:cs typeface="Arial Unicode MS"/>
              </a:rPr>
              <a:t>n </a:t>
            </a:r>
            <a:r>
              <a:rPr sz="2400" dirty="0">
                <a:latin typeface="Arial Unicode MS"/>
                <a:cs typeface="Arial Unicode MS"/>
              </a:rPr>
              <a:t>obvesrvations </a:t>
            </a:r>
            <a:r>
              <a:rPr sz="2400" dirty="0">
                <a:latin typeface="Times New Roman"/>
                <a:cs typeface="Times New Roman"/>
              </a:rPr>
              <a:t>x</a:t>
            </a:r>
            <a:r>
              <a:rPr sz="2400" baseline="-19097" dirty="0">
                <a:latin typeface="Times New Roman"/>
                <a:cs typeface="Times New Roman"/>
              </a:rPr>
              <a:t>ij</a:t>
            </a:r>
            <a:r>
              <a:rPr sz="2400" spc="315" baseline="-19097" dirty="0">
                <a:latin typeface="Times New Roman"/>
                <a:cs typeface="Times New Roman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.</a:t>
            </a:r>
            <a:endParaRPr sz="2400">
              <a:latin typeface="Arial Unicode MS"/>
              <a:cs typeface="Arial Unicode MS"/>
            </a:endParaRPr>
          </a:p>
          <a:p>
            <a:pPr marL="12700" marR="5080">
              <a:lnSpc>
                <a:spcPct val="100099"/>
              </a:lnSpc>
              <a:spcBef>
                <a:spcPts val="2490"/>
              </a:spcBef>
              <a:buChar char="•"/>
              <a:tabLst>
                <a:tab pos="336550" algn="l"/>
                <a:tab pos="2184400" algn="l"/>
              </a:tabLst>
            </a:pPr>
            <a:r>
              <a:rPr sz="2400" spc="35" dirty="0">
                <a:latin typeface="Arial Unicode MS"/>
                <a:cs typeface="Arial Unicode MS"/>
              </a:rPr>
              <a:t>If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-20" dirty="0">
                <a:latin typeface="Arial Unicode MS"/>
                <a:cs typeface="Arial Unicode MS"/>
              </a:rPr>
              <a:t>cameras </a:t>
            </a:r>
            <a:r>
              <a:rPr sz="2400" spc="50" dirty="0">
                <a:latin typeface="Arial Unicode MS"/>
                <a:cs typeface="Arial Unicode MS"/>
              </a:rPr>
              <a:t>are </a:t>
            </a:r>
            <a:r>
              <a:rPr sz="2400" spc="15" dirty="0">
                <a:latin typeface="Arial Unicode MS"/>
                <a:cs typeface="Arial Unicode MS"/>
              </a:rPr>
              <a:t>not </a:t>
            </a:r>
            <a:r>
              <a:rPr sz="2400" spc="50" dirty="0">
                <a:latin typeface="Arial Unicode MS"/>
                <a:cs typeface="Arial Unicode MS"/>
              </a:rPr>
              <a:t>calibrated, </a:t>
            </a:r>
            <a:r>
              <a:rPr sz="2400" spc="-20" dirty="0">
                <a:latin typeface="Arial Unicode MS"/>
                <a:cs typeface="Arial Unicode MS"/>
              </a:rPr>
              <a:t>cameras </a:t>
            </a: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dirty="0">
                <a:latin typeface="Arial Unicode MS"/>
                <a:cs typeface="Arial Unicode MS"/>
              </a:rPr>
              <a:t>points  </a:t>
            </a:r>
            <a:r>
              <a:rPr sz="2400" spc="0" dirty="0">
                <a:latin typeface="Arial Unicode MS"/>
                <a:cs typeface="Arial Unicode MS"/>
              </a:rPr>
              <a:t>can </a:t>
            </a:r>
            <a:r>
              <a:rPr sz="2400" spc="60" dirty="0">
                <a:latin typeface="Arial Unicode MS"/>
                <a:cs typeface="Arial Unicode MS"/>
              </a:rPr>
              <a:t>only </a:t>
            </a:r>
            <a:r>
              <a:rPr sz="2400" spc="40" dirty="0">
                <a:latin typeface="Arial Unicode MS"/>
                <a:cs typeface="Arial Unicode MS"/>
              </a:rPr>
              <a:t>be </a:t>
            </a:r>
            <a:r>
              <a:rPr sz="2400" spc="15" dirty="0">
                <a:latin typeface="Arial Unicode MS"/>
                <a:cs typeface="Arial Unicode MS"/>
              </a:rPr>
              <a:t>recovered </a:t>
            </a:r>
            <a:r>
              <a:rPr sz="2400" spc="30" dirty="0">
                <a:latin typeface="Arial Unicode MS"/>
                <a:cs typeface="Arial Unicode MS"/>
              </a:rPr>
              <a:t>up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100" dirty="0">
                <a:latin typeface="Arial Unicode MS"/>
                <a:cs typeface="Arial Unicode MS"/>
              </a:rPr>
              <a:t>a </a:t>
            </a:r>
            <a:r>
              <a:rPr sz="2400" spc="135" dirty="0">
                <a:latin typeface="Arial Unicode MS"/>
                <a:cs typeface="Arial Unicode MS"/>
              </a:rPr>
              <a:t>4x4 </a:t>
            </a:r>
            <a:r>
              <a:rPr sz="2400" spc="25" dirty="0">
                <a:latin typeface="Arial Unicode MS"/>
                <a:cs typeface="Arial Unicode MS"/>
              </a:rPr>
              <a:t>projective </a:t>
            </a:r>
            <a:r>
              <a:rPr sz="2400" spc="30" dirty="0">
                <a:latin typeface="Arial Unicode MS"/>
                <a:cs typeface="Arial Unicode MS"/>
              </a:rPr>
              <a:t>(where </a:t>
            </a:r>
            <a:r>
              <a:rPr sz="2400" dirty="0">
                <a:latin typeface="Arial Unicode MS"/>
                <a:cs typeface="Arial Unicode MS"/>
              </a:rPr>
              <a:t>the  </a:t>
            </a:r>
            <a:r>
              <a:rPr sz="2400" spc="135" dirty="0">
                <a:latin typeface="Arial Unicode MS"/>
                <a:cs typeface="Arial Unicode MS"/>
              </a:rPr>
              <a:t>4x4</a:t>
            </a:r>
            <a:r>
              <a:rPr sz="2400" spc="160" dirty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projective	</a:t>
            </a:r>
            <a:r>
              <a:rPr sz="2400" spc="-85" dirty="0">
                <a:latin typeface="Arial Unicode MS"/>
                <a:cs typeface="Arial Unicode MS"/>
              </a:rPr>
              <a:t>is </a:t>
            </a:r>
            <a:r>
              <a:rPr sz="2400" spc="35" dirty="0">
                <a:latin typeface="Arial Unicode MS"/>
                <a:cs typeface="Arial Unicode MS"/>
              </a:rPr>
              <a:t>defined </a:t>
            </a:r>
            <a:r>
              <a:rPr sz="2400" spc="30" dirty="0">
                <a:latin typeface="Arial Unicode MS"/>
                <a:cs typeface="Arial Unicode MS"/>
              </a:rPr>
              <a:t>up </a:t>
            </a:r>
            <a:r>
              <a:rPr sz="2400" spc="50" dirty="0">
                <a:latin typeface="Arial Unicode MS"/>
                <a:cs typeface="Arial Unicode MS"/>
              </a:rPr>
              <a:t>to</a:t>
            </a:r>
            <a:r>
              <a:rPr sz="2400" spc="260" dirty="0">
                <a:latin typeface="Arial Unicode MS"/>
                <a:cs typeface="Arial Unicode MS"/>
              </a:rPr>
              <a:t> </a:t>
            </a:r>
            <a:r>
              <a:rPr sz="2400" spc="-10" dirty="0">
                <a:latin typeface="Arial Unicode MS"/>
                <a:cs typeface="Arial Unicode MS"/>
              </a:rPr>
              <a:t>scale)</a:t>
            </a:r>
            <a:endParaRPr sz="24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  <a:buChar char="•"/>
              <a:tabLst>
                <a:tab pos="336550" algn="l"/>
              </a:tabLst>
            </a:pPr>
            <a:r>
              <a:rPr sz="2400" spc="25" dirty="0">
                <a:latin typeface="Arial Unicode MS"/>
                <a:cs typeface="Arial Unicode MS"/>
              </a:rPr>
              <a:t>Given </a:t>
            </a:r>
            <a:r>
              <a:rPr sz="2400" spc="55" dirty="0">
                <a:latin typeface="Arial Unicode MS"/>
                <a:cs typeface="Arial Unicode MS"/>
              </a:rPr>
              <a:t>two </a:t>
            </a:r>
            <a:r>
              <a:rPr sz="2400" spc="-5" dirty="0">
                <a:latin typeface="Arial Unicode MS"/>
                <a:cs typeface="Arial Unicode MS"/>
              </a:rPr>
              <a:t>cameras, </a:t>
            </a:r>
            <a:r>
              <a:rPr sz="2400" spc="50" dirty="0">
                <a:latin typeface="Arial Unicode MS"/>
                <a:cs typeface="Arial Unicode MS"/>
              </a:rPr>
              <a:t>how </a:t>
            </a:r>
            <a:r>
              <a:rPr sz="2400" spc="0" dirty="0">
                <a:latin typeface="Arial Unicode MS"/>
                <a:cs typeface="Arial Unicode MS"/>
              </a:rPr>
              <a:t>many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spc="50" dirty="0">
                <a:latin typeface="Arial Unicode MS"/>
                <a:cs typeface="Arial Unicode MS"/>
              </a:rPr>
              <a:t>are</a:t>
            </a:r>
            <a:r>
              <a:rPr sz="2400" spc="305" dirty="0">
                <a:latin typeface="Arial Unicode MS"/>
                <a:cs typeface="Arial Unicode MS"/>
              </a:rPr>
              <a:t> </a:t>
            </a:r>
            <a:r>
              <a:rPr sz="2400" spc="-5" dirty="0">
                <a:latin typeface="Arial Unicode MS"/>
                <a:cs typeface="Arial Unicode MS"/>
              </a:rPr>
              <a:t>needed?</a:t>
            </a:r>
            <a:endParaRPr sz="2400">
              <a:latin typeface="Arial Unicode MS"/>
              <a:cs typeface="Arial Unicode MS"/>
            </a:endParaRPr>
          </a:p>
          <a:p>
            <a:pPr marL="344170" indent="-323850">
              <a:lnSpc>
                <a:spcPct val="100000"/>
              </a:lnSpc>
              <a:spcBef>
                <a:spcPts val="720"/>
              </a:spcBef>
              <a:buChar char="•"/>
              <a:tabLst>
                <a:tab pos="344805" algn="l"/>
              </a:tabLst>
            </a:pPr>
            <a:r>
              <a:rPr sz="2400" spc="60" dirty="0">
                <a:latin typeface="Arial Unicode MS"/>
                <a:cs typeface="Arial Unicode MS"/>
              </a:rPr>
              <a:t>How </a:t>
            </a:r>
            <a:r>
              <a:rPr sz="2400" spc="0" dirty="0">
                <a:latin typeface="Arial Unicode MS"/>
                <a:cs typeface="Arial Unicode MS"/>
              </a:rPr>
              <a:t>many </a:t>
            </a:r>
            <a:r>
              <a:rPr sz="2400" spc="5" dirty="0">
                <a:latin typeface="Arial Unicode MS"/>
                <a:cs typeface="Arial Unicode MS"/>
              </a:rPr>
              <a:t>equations </a:t>
            </a:r>
            <a:r>
              <a:rPr sz="2400" spc="50" dirty="0">
                <a:latin typeface="Arial Unicode MS"/>
                <a:cs typeface="Arial Unicode MS"/>
              </a:rPr>
              <a:t>and how </a:t>
            </a:r>
            <a:r>
              <a:rPr sz="2400" spc="0" dirty="0">
                <a:latin typeface="Arial Unicode MS"/>
                <a:cs typeface="Arial Unicode MS"/>
              </a:rPr>
              <a:t>many</a:t>
            </a:r>
            <a:r>
              <a:rPr sz="2400" spc="240" dirty="0">
                <a:latin typeface="Arial Unicode MS"/>
                <a:cs typeface="Arial Unicode MS"/>
              </a:rPr>
              <a:t> </a:t>
            </a:r>
            <a:r>
              <a:rPr sz="2400" spc="-15" dirty="0">
                <a:latin typeface="Arial Unicode MS"/>
                <a:cs typeface="Arial Unicode MS"/>
              </a:rPr>
              <a:t>unknown?</a:t>
            </a:r>
            <a:endParaRPr sz="2400">
              <a:latin typeface="Arial Unicode MS"/>
              <a:cs typeface="Arial Unicode MS"/>
            </a:endParaRPr>
          </a:p>
          <a:p>
            <a:pPr marL="175895">
              <a:lnSpc>
                <a:spcPct val="100000"/>
              </a:lnSpc>
              <a:spcBef>
                <a:spcPts val="1225"/>
              </a:spcBef>
            </a:pPr>
            <a:r>
              <a:rPr sz="2000" spc="10" dirty="0">
                <a:latin typeface="Arial Unicode MS"/>
                <a:cs typeface="Arial Unicode MS"/>
              </a:rPr>
              <a:t>2m </a:t>
            </a:r>
            <a:r>
              <a:rPr sz="1400" dirty="0">
                <a:latin typeface="Symbol"/>
                <a:cs typeface="Symbol"/>
              </a:rPr>
              <a:t>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 Unicode MS"/>
                <a:cs typeface="Arial Unicode MS"/>
              </a:rPr>
              <a:t>n </a:t>
            </a:r>
            <a:r>
              <a:rPr sz="2000" spc="0" dirty="0">
                <a:latin typeface="Arial Unicode MS"/>
                <a:cs typeface="Arial Unicode MS"/>
              </a:rPr>
              <a:t>equations </a:t>
            </a:r>
            <a:r>
              <a:rPr sz="2000" spc="10" dirty="0">
                <a:latin typeface="Arial Unicode MS"/>
                <a:cs typeface="Arial Unicode MS"/>
              </a:rPr>
              <a:t>in </a:t>
            </a:r>
            <a:r>
              <a:rPr sz="2000" spc="0" dirty="0">
                <a:latin typeface="Arial Unicode MS"/>
                <a:cs typeface="Arial Unicode MS"/>
              </a:rPr>
              <a:t>11m+3n </a:t>
            </a:r>
            <a:r>
              <a:rPr sz="2000" spc="275" dirty="0">
                <a:latin typeface="Arial Unicode MS"/>
                <a:cs typeface="Arial Unicode MS"/>
              </a:rPr>
              <a:t>– </a:t>
            </a:r>
            <a:r>
              <a:rPr sz="2000" spc="35" dirty="0">
                <a:latin typeface="Arial Unicode MS"/>
                <a:cs typeface="Arial Unicode MS"/>
              </a:rPr>
              <a:t>15</a:t>
            </a:r>
            <a:r>
              <a:rPr sz="2000" spc="50" dirty="0">
                <a:latin typeface="Arial Unicode MS"/>
                <a:cs typeface="Arial Unicode MS"/>
              </a:rPr>
              <a:t> </a:t>
            </a:r>
            <a:r>
              <a:rPr sz="2000" spc="-15" dirty="0">
                <a:latin typeface="Arial Unicode MS"/>
                <a:cs typeface="Arial Unicode MS"/>
              </a:rPr>
              <a:t>unknowns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700" y="19685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5300" y="19685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4940" y="1809559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sz="1600" spc="125" dirty="0">
                <a:latin typeface="Arial Unicode MS"/>
                <a:cs typeface="Arial Unicode MS"/>
              </a:rPr>
              <a:t>N.</a:t>
            </a:r>
            <a:r>
              <a:rPr sz="1600" spc="60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55" dirty="0">
                <a:latin typeface="Arial Unicode MS"/>
                <a:cs typeface="Arial Unicode MS"/>
              </a:rPr>
              <a:t> </a:t>
            </a:r>
            <a:r>
              <a:rPr sz="1600" spc="-15" dirty="0">
                <a:latin typeface="Arial Unicode MS"/>
                <a:cs typeface="Arial Unicode MS"/>
              </a:rPr>
              <a:t>cameras	</a:t>
            </a:r>
            <a:r>
              <a:rPr sz="1600" spc="125" dirty="0">
                <a:latin typeface="Arial Unicode MS"/>
                <a:cs typeface="Arial Unicode MS"/>
              </a:rPr>
              <a:t>N.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-9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1062" y="689165"/>
            <a:ext cx="38690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Calibri"/>
                <a:cs typeface="Calibri"/>
              </a:rPr>
              <a:t>Projective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Ambiguity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799"/>
            <a:ext cx="3100743" cy="152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522" y="1561407"/>
            <a:ext cx="2896077" cy="21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612" y="1561407"/>
            <a:ext cx="2885375" cy="2164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465" y="6278929"/>
            <a:ext cx="570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R. </a:t>
            </a:r>
            <a:r>
              <a:rPr sz="1200" spc="-5" dirty="0">
                <a:latin typeface="Calibri"/>
                <a:cs typeface="Calibri"/>
              </a:rPr>
              <a:t>Hartley and </a:t>
            </a:r>
            <a:r>
              <a:rPr sz="1200" dirty="0">
                <a:latin typeface="Calibri"/>
                <a:cs typeface="Calibri"/>
              </a:rPr>
              <a:t>A. </a:t>
            </a:r>
            <a:r>
              <a:rPr sz="1200" spc="-5" dirty="0">
                <a:latin typeface="Calibri"/>
                <a:cs typeface="Calibri"/>
              </a:rPr>
              <a:t>Zisserman, </a:t>
            </a:r>
            <a:r>
              <a:rPr sz="1200" spc="-10" dirty="0">
                <a:latin typeface="Calibri"/>
                <a:cs typeface="Calibri"/>
              </a:rPr>
              <a:t>Multiple </a:t>
            </a:r>
            <a:r>
              <a:rPr sz="1200" spc="-5" dirty="0">
                <a:latin typeface="Calibri"/>
                <a:cs typeface="Calibri"/>
              </a:rPr>
              <a:t>View Geometry in Computer Vision, 2nd edition,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3323" y="4748974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 Unicode MS"/>
                <a:cs typeface="Arial Unicode MS"/>
              </a:rPr>
              <a:t>S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=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3523993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4290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Metric </a:t>
            </a:r>
            <a:r>
              <a:rPr spc="-15" dirty="0"/>
              <a:t>reconstruction</a:t>
            </a:r>
            <a:r>
              <a:rPr spc="-40" dirty="0"/>
              <a:t> </a:t>
            </a:r>
            <a:r>
              <a:rPr spc="-15" dirty="0"/>
              <a:t>(upgrade)</a:t>
            </a:r>
          </a:p>
        </p:txBody>
      </p:sp>
      <p:sp>
        <p:nvSpPr>
          <p:cNvPr id="5" name="object 5"/>
          <p:cNvSpPr/>
          <p:nvPr/>
        </p:nvSpPr>
        <p:spPr>
          <a:xfrm>
            <a:off x="1524000" y="3048000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0" y="42862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0" y="38098"/>
                </a:moveTo>
                <a:lnTo>
                  <a:pt x="0" y="76198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419100" y="38100"/>
                </a:lnTo>
                <a:lnTo>
                  <a:pt x="0" y="38098"/>
                </a:lnTo>
                <a:close/>
              </a:path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0020"/>
            <a:ext cx="7537450" cy="816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problem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recovering </a:t>
            </a:r>
            <a:r>
              <a:rPr sz="2400" spc="-5" dirty="0">
                <a:latin typeface="Calibri"/>
                <a:cs typeface="Calibri"/>
              </a:rPr>
              <a:t>the metric </a:t>
            </a:r>
            <a:r>
              <a:rPr sz="2400" spc="-10" dirty="0">
                <a:latin typeface="Calibri"/>
                <a:cs typeface="Calibri"/>
              </a:rPr>
              <a:t>reconstruction </a:t>
            </a:r>
            <a:r>
              <a:rPr sz="2400" spc="-15" dirty="0">
                <a:latin typeface="Calibri"/>
                <a:cs typeface="Calibri"/>
              </a:rPr>
              <a:t>from 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perspective </a:t>
            </a:r>
            <a:r>
              <a:rPr sz="2400" spc="-5" dirty="0">
                <a:latin typeface="Calibri"/>
                <a:cs typeface="Calibri"/>
              </a:rPr>
              <a:t>one is </a:t>
            </a:r>
            <a:r>
              <a:rPr sz="2400" spc="-10" dirty="0">
                <a:latin typeface="Calibri"/>
                <a:cs typeface="Calibri"/>
              </a:rPr>
              <a:t>called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CC3300"/>
                </a:solidFill>
                <a:latin typeface="Calibri"/>
                <a:cs typeface="Calibri"/>
              </a:rPr>
              <a:t>self-calibration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533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sz="2800" spc="-15" dirty="0">
                <a:solidFill>
                  <a:srgbClr val="7F7F7F"/>
                </a:solidFill>
                <a:latin typeface="Calibri"/>
                <a:cs typeface="Calibri"/>
              </a:rPr>
              <a:t>Algebraic 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approach 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(by fundamental</a:t>
            </a:r>
            <a:r>
              <a:rPr sz="2000" spc="2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matrix)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10922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sz="2800" spc="-20" dirty="0">
                <a:solidFill>
                  <a:srgbClr val="7F7F7F"/>
                </a:solidFill>
                <a:latin typeface="Calibri"/>
                <a:cs typeface="Calibri"/>
              </a:rPr>
              <a:t>Factorization 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method 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(by</a:t>
            </a:r>
            <a:r>
              <a:rPr sz="20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7F7F7F"/>
                </a:solidFill>
                <a:latin typeface="Calibri"/>
                <a:cs typeface="Calibri"/>
              </a:rPr>
              <a:t>SVD)</a:t>
            </a:r>
            <a:endParaRPr sz="2000">
              <a:latin typeface="Calibri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840"/>
              </a:spcBef>
              <a:buChar char="•"/>
              <a:tabLst>
                <a:tab pos="271780" algn="l"/>
              </a:tabLst>
            </a:pP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Bundle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 adjustment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82753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Structure-from-Motion</a:t>
            </a:r>
            <a:r>
              <a:rPr spc="-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226820"/>
            <a:ext cx="681037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1. </a:t>
            </a:r>
            <a:r>
              <a:rPr sz="3200" spc="-20" dirty="0">
                <a:latin typeface="Calibri"/>
                <a:cs typeface="Calibri"/>
              </a:rPr>
              <a:t>Recovering </a:t>
            </a:r>
            <a:r>
              <a:rPr sz="3200" spc="-15" dirty="0">
                <a:latin typeface="Calibri"/>
                <a:cs typeface="Calibri"/>
              </a:rPr>
              <a:t>structure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5" dirty="0">
                <a:latin typeface="Calibri"/>
                <a:cs typeface="Calibri"/>
              </a:rPr>
              <a:t>motion </a:t>
            </a:r>
            <a:r>
              <a:rPr sz="3200" dirty="0">
                <a:latin typeface="Calibri"/>
                <a:cs typeface="Calibri"/>
              </a:rPr>
              <a:t>up </a:t>
            </a:r>
            <a:r>
              <a:rPr sz="3200" spc="-15" dirty="0">
                <a:latin typeface="Calibri"/>
                <a:cs typeface="Calibri"/>
              </a:rPr>
              <a:t>to  perspective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ambiguity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79620"/>
            <a:ext cx="6380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2. </a:t>
            </a:r>
            <a:r>
              <a:rPr sz="3200" spc="-10" dirty="0">
                <a:latin typeface="Calibri"/>
                <a:cs typeface="Calibri"/>
              </a:rPr>
              <a:t>Resolving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perspective</a:t>
            </a:r>
            <a:r>
              <a:rPr sz="3200" dirty="0">
                <a:latin typeface="Calibri"/>
                <a:cs typeface="Calibri"/>
              </a:rPr>
              <a:t> ambiguity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852" y="198628"/>
            <a:ext cx="6312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49120"/>
            <a:ext cx="6860540" cy="20847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0" dirty="0">
                <a:latin typeface="Arial Unicode MS"/>
                <a:cs typeface="Arial Unicode MS"/>
              </a:rPr>
              <a:t>Compute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15" dirty="0">
                <a:latin typeface="Arial Unicode MS"/>
                <a:cs typeface="Arial Unicode MS"/>
              </a:rPr>
              <a:t>fundamental </a:t>
            </a:r>
            <a:r>
              <a:rPr sz="2400" spc="50" dirty="0">
                <a:latin typeface="Arial Unicode MS"/>
                <a:cs typeface="Arial Unicode MS"/>
              </a:rPr>
              <a:t>matrix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spc="55" dirty="0">
                <a:latin typeface="Arial Unicode MS"/>
                <a:cs typeface="Arial Unicode MS"/>
              </a:rPr>
              <a:t>two  </a:t>
            </a:r>
            <a:r>
              <a:rPr sz="2400" spc="-20" dirty="0">
                <a:latin typeface="Arial Unicode MS"/>
                <a:cs typeface="Arial Unicode MS"/>
              </a:rPr>
              <a:t>views</a:t>
            </a:r>
            <a:endParaRPr sz="2400">
              <a:latin typeface="Arial Unicode MS"/>
              <a:cs typeface="Arial Unicode MS"/>
            </a:endParaRPr>
          </a:p>
          <a:p>
            <a:pPr marL="469900" indent="-4572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-25" dirty="0">
                <a:latin typeface="Arial Unicode MS"/>
                <a:cs typeface="Arial Unicode MS"/>
              </a:rPr>
              <a:t>estimate </a:t>
            </a:r>
            <a:r>
              <a:rPr sz="2400" spc="25" dirty="0">
                <a:latin typeface="Arial Unicode MS"/>
                <a:cs typeface="Arial Unicode MS"/>
              </a:rPr>
              <a:t>projective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cameras</a:t>
            </a:r>
            <a:endParaRPr sz="2400">
              <a:latin typeface="Arial Unicode MS"/>
              <a:cs typeface="Arial Unicode MS"/>
            </a:endParaRPr>
          </a:p>
          <a:p>
            <a:pPr marL="469900" marR="5080" indent="-457200">
              <a:lnSpc>
                <a:spcPct val="100699"/>
              </a:lnSpc>
              <a:spcBef>
                <a:spcPts val="9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50" dirty="0">
                <a:latin typeface="Arial Unicode MS"/>
                <a:cs typeface="Arial Unicode MS"/>
              </a:rPr>
              <a:t>these </a:t>
            </a:r>
            <a:r>
              <a:rPr sz="2400" spc="-20" dirty="0">
                <a:latin typeface="Arial Unicode MS"/>
                <a:cs typeface="Arial Unicode MS"/>
              </a:rPr>
              <a:t>cameras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40" dirty="0">
                <a:latin typeface="Arial Unicode MS"/>
                <a:cs typeface="Arial Unicode MS"/>
              </a:rPr>
              <a:t>triangulate </a:t>
            </a: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spc="-25" dirty="0">
                <a:latin typeface="Arial Unicode MS"/>
                <a:cs typeface="Arial Unicode MS"/>
              </a:rPr>
              <a:t>estimate 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spc="15" dirty="0">
                <a:latin typeface="Arial Unicode MS"/>
                <a:cs typeface="Arial Unicode MS"/>
              </a:rPr>
              <a:t>in</a:t>
            </a:r>
            <a:r>
              <a:rPr sz="2400" spc="12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3D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383540" y="5887720"/>
            <a:ext cx="6922770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-50" dirty="0">
                <a:latin typeface="Arial Unicode MS"/>
                <a:cs typeface="Arial Unicode MS"/>
              </a:rPr>
              <a:t>From </a:t>
            </a:r>
            <a:r>
              <a:rPr sz="2400" spc="35" dirty="0">
                <a:latin typeface="Arial Unicode MS"/>
                <a:cs typeface="Arial Unicode MS"/>
              </a:rPr>
              <a:t>at </a:t>
            </a:r>
            <a:r>
              <a:rPr sz="2400" spc="-20" dirty="0">
                <a:latin typeface="Arial Unicode MS"/>
                <a:cs typeface="Arial Unicode MS"/>
              </a:rPr>
              <a:t>least </a:t>
            </a:r>
            <a:r>
              <a:rPr sz="2400" spc="140" dirty="0">
                <a:latin typeface="Arial Unicode MS"/>
                <a:cs typeface="Arial Unicode MS"/>
              </a:rPr>
              <a:t>8 </a:t>
            </a:r>
            <a:r>
              <a:rPr sz="2400" spc="40" dirty="0">
                <a:latin typeface="Arial Unicode MS"/>
                <a:cs typeface="Arial Unicode MS"/>
              </a:rPr>
              <a:t>point </a:t>
            </a:r>
            <a:r>
              <a:rPr sz="2400" dirty="0">
                <a:latin typeface="Arial Unicode MS"/>
                <a:cs typeface="Arial Unicode MS"/>
              </a:rPr>
              <a:t>correspondences, </a:t>
            </a:r>
            <a:r>
              <a:rPr sz="2400" spc="0" dirty="0">
                <a:latin typeface="Arial Unicode MS"/>
                <a:cs typeface="Arial Unicode MS"/>
              </a:rPr>
              <a:t>compute </a:t>
            </a:r>
            <a:r>
              <a:rPr sz="2400" spc="-250" dirty="0">
                <a:latin typeface="Arial Unicode MS"/>
                <a:cs typeface="Arial Unicode MS"/>
              </a:rPr>
              <a:t>F  </a:t>
            </a:r>
            <a:r>
              <a:rPr sz="2400" spc="-5" dirty="0">
                <a:latin typeface="Arial Unicode MS"/>
                <a:cs typeface="Arial Unicode MS"/>
              </a:rPr>
              <a:t>associated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10" dirty="0">
                <a:latin typeface="Arial Unicode MS"/>
                <a:cs typeface="Arial Unicode MS"/>
              </a:rPr>
              <a:t>camera </a:t>
            </a:r>
            <a:r>
              <a:rPr sz="2400" spc="140" dirty="0">
                <a:latin typeface="Arial Unicode MS"/>
                <a:cs typeface="Arial Unicode MS"/>
              </a:rPr>
              <a:t>1 </a:t>
            </a:r>
            <a:r>
              <a:rPr sz="2400" spc="50" dirty="0">
                <a:latin typeface="Arial Unicode MS"/>
                <a:cs typeface="Arial Unicode MS"/>
              </a:rPr>
              <a:t>and</a:t>
            </a:r>
            <a:r>
              <a:rPr sz="2400" spc="114" dirty="0">
                <a:latin typeface="Arial Unicode MS"/>
                <a:cs typeface="Arial Unicode MS"/>
              </a:rPr>
              <a:t> </a:t>
            </a:r>
            <a:r>
              <a:rPr sz="2400" spc="140" dirty="0">
                <a:latin typeface="Arial Unicode MS"/>
                <a:cs typeface="Arial Unicode MS"/>
              </a:rPr>
              <a:t>2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7852" y="0"/>
            <a:ext cx="6312535" cy="1551940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  <a:p>
            <a:pPr marL="1424305">
              <a:lnSpc>
                <a:spcPct val="100000"/>
              </a:lnSpc>
              <a:spcBef>
                <a:spcPts val="1985"/>
              </a:spcBef>
            </a:pPr>
            <a:r>
              <a:rPr sz="3750" i="1" spc="200" dirty="0">
                <a:latin typeface="Times New Roman"/>
                <a:cs typeface="Times New Roman"/>
              </a:rPr>
              <a:t>X</a:t>
            </a:r>
            <a:r>
              <a:rPr sz="3225" i="1" spc="300" baseline="-24547" dirty="0">
                <a:latin typeface="Times New Roman"/>
                <a:cs typeface="Times New Roman"/>
              </a:rPr>
              <a:t>j</a:t>
            </a:r>
            <a:endParaRPr sz="3225" baseline="-24547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35900" y="4864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8477" y="3043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sz="1600" spc="125" dirty="0">
                <a:latin typeface="Arial Unicode MS"/>
                <a:cs typeface="Arial Unicode MS"/>
              </a:rPr>
              <a:t>N.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-9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628139" y="1414462"/>
            <a:ext cx="3705861" cy="3954272"/>
            <a:chOff x="1628139" y="1414462"/>
            <a:chExt cx="3705861" cy="3954272"/>
          </a:xfrm>
        </p:grpSpPr>
        <p:sp>
          <p:nvSpPr>
            <p:cNvPr id="2" name="object 2"/>
            <p:cNvSpPr/>
            <p:nvPr/>
          </p:nvSpPr>
          <p:spPr>
            <a:xfrm>
              <a:off x="4557712" y="28765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79637" y="28590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3925" y="14223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3925" y="21812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3925" y="16128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3925" y="23701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925" y="33178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1812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425" y="16128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9887" y="14223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3425" y="23701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25" y="33178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3925" y="29384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50" y="40211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8450" y="1414462"/>
              <a:ext cx="112713" cy="117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875" y="1571625"/>
              <a:ext cx="111125" cy="115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8612" y="21097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5050" y="2330450"/>
              <a:ext cx="111125" cy="117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2875" y="3278187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5337" y="2787650"/>
              <a:ext cx="112712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7787" y="3373437"/>
              <a:ext cx="112712" cy="115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087" y="33258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4475" y="35782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3862" y="36115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5937" y="38147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537" y="36115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9750" y="40211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5825" y="40052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54562" y="44307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98053" y="3093720"/>
              <a:ext cx="3867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spc="-8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886200" y="38862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spc="1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628139" y="3463099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507740" y="4977574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83100" y="5092700"/>
              <a:ext cx="112713" cy="115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852" y="198628"/>
            <a:ext cx="6312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49120"/>
            <a:ext cx="6581140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80"/>
              </a:spcBef>
              <a:tabLst>
                <a:tab pos="469265" algn="l"/>
              </a:tabLst>
            </a:pPr>
            <a:r>
              <a:rPr sz="2400" spc="105" dirty="0">
                <a:latin typeface="Arial Unicode MS"/>
                <a:cs typeface="Arial Unicode MS"/>
              </a:rPr>
              <a:t>1.	</a:t>
            </a:r>
            <a:r>
              <a:rPr sz="2400" spc="0" dirty="0">
                <a:latin typeface="Arial Unicode MS"/>
                <a:cs typeface="Arial Unicode MS"/>
              </a:rPr>
              <a:t>Compute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15" dirty="0">
                <a:latin typeface="Arial Unicode MS"/>
                <a:cs typeface="Arial Unicode MS"/>
              </a:rPr>
              <a:t>fundamental </a:t>
            </a:r>
            <a:r>
              <a:rPr sz="2400" spc="50" dirty="0">
                <a:latin typeface="Arial Unicode MS"/>
                <a:cs typeface="Arial Unicode MS"/>
              </a:rPr>
              <a:t>matrix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spc="55" dirty="0">
                <a:latin typeface="Arial Unicode MS"/>
                <a:cs typeface="Arial Unicode MS"/>
              </a:rPr>
              <a:t>two  </a:t>
            </a:r>
            <a:r>
              <a:rPr sz="2400" spc="-20" dirty="0">
                <a:latin typeface="Arial Unicode MS"/>
                <a:cs typeface="Arial Unicode MS"/>
              </a:rPr>
              <a:t>views </a:t>
            </a:r>
            <a:r>
              <a:rPr sz="2400" spc="50" dirty="0">
                <a:latin typeface="Arial Unicode MS"/>
                <a:cs typeface="Arial Unicode MS"/>
              </a:rPr>
              <a:t>(eg. </a:t>
            </a:r>
            <a:r>
              <a:rPr sz="2400" spc="140" dirty="0">
                <a:latin typeface="Arial Unicode MS"/>
                <a:cs typeface="Arial Unicode MS"/>
              </a:rPr>
              <a:t>8 </a:t>
            </a:r>
            <a:r>
              <a:rPr sz="2400" spc="40" dirty="0">
                <a:latin typeface="Arial Unicode MS"/>
                <a:cs typeface="Arial Unicode MS"/>
              </a:rPr>
              <a:t>point</a:t>
            </a:r>
            <a:r>
              <a:rPr sz="2400" spc="90" dirty="0">
                <a:latin typeface="Arial Unicode MS"/>
                <a:cs typeface="Arial Unicode MS"/>
              </a:rPr>
              <a:t> </a:t>
            </a:r>
            <a:r>
              <a:rPr sz="2400" spc="50" dirty="0">
                <a:latin typeface="Arial Unicode MS"/>
                <a:cs typeface="Arial Unicode MS"/>
              </a:rPr>
              <a:t>algorithm)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2667000"/>
            <a:ext cx="8458200" cy="533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260"/>
              </a:spcBef>
              <a:tabLst>
                <a:tab pos="852805" algn="l"/>
              </a:tabLst>
            </a:pPr>
            <a:r>
              <a:rPr sz="2400" spc="105" dirty="0">
                <a:latin typeface="Arial Unicode MS"/>
                <a:cs typeface="Arial Unicode MS"/>
              </a:rPr>
              <a:t>2.	</a:t>
            </a: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-25" dirty="0">
                <a:latin typeface="Arial Unicode MS"/>
                <a:cs typeface="Arial Unicode MS"/>
              </a:rPr>
              <a:t>estimate </a:t>
            </a:r>
            <a:r>
              <a:rPr sz="2400" spc="25" dirty="0">
                <a:latin typeface="Arial Unicode MS"/>
                <a:cs typeface="Arial Unicode MS"/>
              </a:rPr>
              <a:t>projective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cameras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174152"/>
            <a:ext cx="6860540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80"/>
              </a:spcBef>
              <a:tabLst>
                <a:tab pos="469265" algn="l"/>
              </a:tabLst>
            </a:pPr>
            <a:r>
              <a:rPr sz="2400" spc="105" dirty="0">
                <a:latin typeface="Arial Unicode MS"/>
                <a:cs typeface="Arial Unicode MS"/>
              </a:rPr>
              <a:t>3.	</a:t>
            </a: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50" dirty="0">
                <a:latin typeface="Arial Unicode MS"/>
                <a:cs typeface="Arial Unicode MS"/>
              </a:rPr>
              <a:t>these </a:t>
            </a:r>
            <a:r>
              <a:rPr sz="2400" spc="-20" dirty="0">
                <a:latin typeface="Arial Unicode MS"/>
                <a:cs typeface="Arial Unicode MS"/>
              </a:rPr>
              <a:t>cameras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40" dirty="0">
                <a:latin typeface="Arial Unicode MS"/>
                <a:cs typeface="Arial Unicode MS"/>
              </a:rPr>
              <a:t>triangulate </a:t>
            </a: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spc="-25" dirty="0">
                <a:latin typeface="Arial Unicode MS"/>
                <a:cs typeface="Arial Unicode MS"/>
              </a:rPr>
              <a:t>estimate  </a:t>
            </a: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spc="15" dirty="0">
                <a:latin typeface="Arial Unicode MS"/>
                <a:cs typeface="Arial Unicode MS"/>
              </a:rPr>
              <a:t>in</a:t>
            </a:r>
            <a:r>
              <a:rPr sz="2400" spc="12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3D</a:t>
            </a:r>
            <a:endParaRPr sz="2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602739" y="982662"/>
            <a:ext cx="3705861" cy="3765551"/>
            <a:chOff x="1602739" y="982662"/>
            <a:chExt cx="3705861" cy="3765551"/>
          </a:xfrm>
        </p:grpSpPr>
        <p:sp>
          <p:nvSpPr>
            <p:cNvPr id="2" name="object 2"/>
            <p:cNvSpPr/>
            <p:nvPr/>
          </p:nvSpPr>
          <p:spPr>
            <a:xfrm>
              <a:off x="4532312" y="24447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54237" y="24272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8525" y="9905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25" y="17494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1810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19383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28860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487" y="17494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8025" y="11810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9905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9383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8025" y="28860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8525" y="25066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35893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3575" y="4632325"/>
              <a:ext cx="112713" cy="115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3050" y="982662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7475" y="1139825"/>
              <a:ext cx="111125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3212" y="16779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9650" y="1898650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7475" y="2846387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937" y="2355850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2387" y="29416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33687" y="28940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9075" y="31464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8462" y="31797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537" y="33829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4137" y="31797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4350" y="35893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0425" y="35734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9162" y="39989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172653" y="266192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3860800" y="34544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602739" y="3031299"/>
              <a:ext cx="3136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M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890077" y="3204845"/>
              <a:ext cx="1270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Times New Roman"/>
                  <a:cs typeface="Times New Roman"/>
                </a:rPr>
                <a:t>1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202939" y="4172713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5941" y="4825174"/>
            <a:ext cx="8140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Arial Unicode MS"/>
                <a:cs typeface="Arial Unicode MS"/>
              </a:rPr>
              <a:t>Because </a:t>
            </a:r>
            <a:r>
              <a:rPr sz="2000" spc="55" dirty="0">
                <a:latin typeface="Arial Unicode MS"/>
                <a:cs typeface="Arial Unicode MS"/>
              </a:rPr>
              <a:t>of </a:t>
            </a:r>
            <a:r>
              <a:rPr sz="2000" dirty="0">
                <a:latin typeface="Arial Unicode MS"/>
                <a:cs typeface="Arial Unicode MS"/>
              </a:rPr>
              <a:t>the </a:t>
            </a:r>
            <a:r>
              <a:rPr sz="2000" spc="15" dirty="0">
                <a:latin typeface="Arial Unicode MS"/>
                <a:cs typeface="Arial Unicode MS"/>
              </a:rPr>
              <a:t>projective </a:t>
            </a:r>
            <a:r>
              <a:rPr sz="2000" spc="25" dirty="0">
                <a:latin typeface="Arial Unicode MS"/>
                <a:cs typeface="Arial Unicode MS"/>
              </a:rPr>
              <a:t>ambiguity, we </a:t>
            </a:r>
            <a:r>
              <a:rPr sz="2000" spc="0" dirty="0">
                <a:latin typeface="Arial Unicode MS"/>
                <a:cs typeface="Arial Unicode MS"/>
              </a:rPr>
              <a:t>can </a:t>
            </a:r>
            <a:r>
              <a:rPr sz="2000" spc="25" dirty="0">
                <a:latin typeface="Arial Unicode MS"/>
                <a:cs typeface="Arial Unicode MS"/>
              </a:rPr>
              <a:t>always </a:t>
            </a:r>
            <a:r>
              <a:rPr sz="2000" spc="75" dirty="0">
                <a:latin typeface="Arial Unicode MS"/>
                <a:cs typeface="Arial Unicode MS"/>
              </a:rPr>
              <a:t>apply </a:t>
            </a:r>
            <a:r>
              <a:rPr sz="2000" spc="80" dirty="0">
                <a:latin typeface="Arial Unicode MS"/>
                <a:cs typeface="Arial Unicode MS"/>
              </a:rPr>
              <a:t>a </a:t>
            </a:r>
            <a:r>
              <a:rPr sz="2000" spc="15" dirty="0">
                <a:latin typeface="Arial Unicode MS"/>
                <a:cs typeface="Arial Unicode MS"/>
              </a:rPr>
              <a:t>projective  transformation H </a:t>
            </a:r>
            <a:r>
              <a:rPr sz="2000" spc="-60" dirty="0">
                <a:latin typeface="Arial Unicode MS"/>
                <a:cs typeface="Arial Unicode MS"/>
              </a:rPr>
              <a:t>such</a:t>
            </a:r>
            <a:r>
              <a:rPr sz="2000" spc="125" dirty="0">
                <a:latin typeface="Arial Unicode MS"/>
                <a:cs typeface="Arial Unicode MS"/>
              </a:rPr>
              <a:t> </a:t>
            </a:r>
            <a:r>
              <a:rPr sz="2000" spc="35" dirty="0">
                <a:latin typeface="Arial Unicode MS"/>
                <a:cs typeface="Arial Unicode MS"/>
              </a:rPr>
              <a:t>that: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6231" y="5664723"/>
            <a:ext cx="97536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5160" algn="l"/>
              </a:tabLst>
            </a:pPr>
            <a:r>
              <a:rPr sz="3650" spc="-175" dirty="0">
                <a:latin typeface="Times New Roman"/>
                <a:cs typeface="Times New Roman"/>
              </a:rPr>
              <a:t>M	</a:t>
            </a:r>
            <a:r>
              <a:rPr sz="3650" spc="-14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8145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85" dirty="0">
                <a:latin typeface="Symbol"/>
                <a:cs typeface="Symbol"/>
              </a:rPr>
              <a:t></a:t>
            </a: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72040" y="5494609"/>
            <a:ext cx="420497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  <a:tab pos="3197225" algn="l"/>
                <a:tab pos="3872229" algn="l"/>
              </a:tabLst>
            </a:pPr>
            <a:r>
              <a:rPr sz="3650" spc="-110" dirty="0">
                <a:latin typeface="Symbol"/>
                <a:cs typeface="Symbol"/>
              </a:rPr>
              <a:t></a:t>
            </a:r>
            <a:r>
              <a:rPr sz="3650" spc="-310" dirty="0">
                <a:latin typeface="Times New Roman"/>
                <a:cs typeface="Times New Roman"/>
              </a:rPr>
              <a:t> </a:t>
            </a:r>
            <a:r>
              <a:rPr sz="4950" spc="-710" dirty="0">
                <a:latin typeface="Symbol"/>
                <a:cs typeface="Symbol"/>
              </a:rPr>
              <a:t></a:t>
            </a:r>
            <a:r>
              <a:rPr sz="3650" spc="-65" dirty="0">
                <a:latin typeface="Times New Roman"/>
                <a:cs typeface="Times New Roman"/>
              </a:rPr>
              <a:t>I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05" dirty="0">
                <a:latin typeface="Times New Roman"/>
                <a:cs typeface="Times New Roman"/>
              </a:rPr>
              <a:t>0</a:t>
            </a:r>
            <a:r>
              <a:rPr sz="4950" spc="-515" dirty="0">
                <a:latin typeface="Symbol"/>
                <a:cs typeface="Symbol"/>
              </a:rPr>
              <a:t></a:t>
            </a:r>
            <a:r>
              <a:rPr sz="4950" dirty="0">
                <a:latin typeface="Times New Roman"/>
                <a:cs typeface="Times New Roman"/>
              </a:rPr>
              <a:t>	</a:t>
            </a:r>
            <a:r>
              <a:rPr sz="3650" spc="-155" dirty="0">
                <a:latin typeface="Times New Roman"/>
                <a:cs typeface="Times New Roman"/>
              </a:rPr>
              <a:t>M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2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6881" y="5973733"/>
            <a:ext cx="15430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4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380" y="5494609"/>
            <a:ext cx="154813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65860" algn="l"/>
              </a:tabLst>
            </a:pPr>
            <a:r>
              <a:rPr sz="3650" spc="-95" dirty="0">
                <a:latin typeface="Symbol"/>
                <a:cs typeface="Symbol"/>
              </a:rPr>
              <a:t></a:t>
            </a:r>
            <a:r>
              <a:rPr sz="3650" spc="-340" dirty="0">
                <a:latin typeface="Times New Roman"/>
                <a:cs typeface="Times New Roman"/>
              </a:rPr>
              <a:t> </a:t>
            </a:r>
            <a:r>
              <a:rPr sz="4950" spc="-720" dirty="0">
                <a:latin typeface="Symbol"/>
                <a:cs typeface="Symbol"/>
              </a:rPr>
              <a:t></a:t>
            </a:r>
            <a:r>
              <a:rPr sz="3650" spc="-125" dirty="0">
                <a:latin typeface="Times New Roman"/>
                <a:cs typeface="Times New Roman"/>
              </a:rPr>
              <a:t>A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75" dirty="0">
                <a:latin typeface="Times New Roman"/>
                <a:cs typeface="Times New Roman"/>
              </a:rPr>
              <a:t>b</a:t>
            </a:r>
            <a:r>
              <a:rPr sz="4950" spc="-509" dirty="0">
                <a:latin typeface="Symbol"/>
                <a:cs typeface="Symbol"/>
              </a:rPr>
              <a:t></a:t>
            </a:r>
            <a:endParaRPr sz="49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68392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95" dirty="0">
                <a:latin typeface="Symbol"/>
                <a:cs typeface="Symbol"/>
              </a:rPr>
              <a:t></a:t>
            </a:r>
            <a:r>
              <a:rPr sz="2100" spc="-4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0939" y="6297798"/>
            <a:ext cx="20612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15" dirty="0">
                <a:latin typeface="Arial Unicode MS"/>
                <a:cs typeface="Arial Unicode MS"/>
              </a:rPr>
              <a:t>Canonical </a:t>
            </a:r>
            <a:r>
              <a:rPr sz="1600" spc="-5" dirty="0">
                <a:latin typeface="Arial Unicode MS"/>
                <a:cs typeface="Arial Unicode MS"/>
              </a:rPr>
              <a:t>perspective  </a:t>
            </a:r>
            <a:r>
              <a:rPr sz="1600" spc="5" dirty="0">
                <a:latin typeface="Arial Unicode MS"/>
                <a:cs typeface="Arial Unicode MS"/>
              </a:rPr>
              <a:t>camera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2151" y="5948283"/>
            <a:ext cx="976630" cy="7689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20"/>
              </a:spcBef>
            </a:pP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40" y="6344920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35900" y="3721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8477" y="1900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sz="1600" spc="125" dirty="0">
                <a:latin typeface="Arial Unicode MS"/>
                <a:cs typeface="Arial Unicode MS"/>
              </a:rPr>
              <a:t>N.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-9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67852" y="26747"/>
            <a:ext cx="6312535" cy="137604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  <a:p>
            <a:pPr marR="966469" algn="ctr">
              <a:lnSpc>
                <a:spcPct val="100000"/>
              </a:lnSpc>
              <a:spcBef>
                <a:spcPts val="1420"/>
              </a:spcBef>
            </a:pPr>
            <a:r>
              <a:rPr sz="33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4853" dirty="0">
                <a:latin typeface="Times New Roman"/>
                <a:cs typeface="Times New Roman"/>
              </a:rPr>
              <a:t>j</a:t>
            </a:r>
            <a:endParaRPr sz="2850" baseline="-24853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08147" y="35052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914400" y="0"/>
                </a:lnTo>
                <a:lnTo>
                  <a:pt x="914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59053" y="437838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2980" y="19970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8340" y="17009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4540" y="5217843"/>
            <a:ext cx="8864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8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0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45739" y="63110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887597"/>
            <a:ext cx="727964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25" dirty="0">
                <a:latin typeface="Arial Unicode MS"/>
                <a:cs typeface="Arial Unicode MS"/>
              </a:rPr>
              <a:t>Call </a:t>
            </a:r>
            <a:r>
              <a:rPr sz="1600" b="1" dirty="0">
                <a:latin typeface="Times New Roman"/>
                <a:cs typeface="Times New Roman"/>
              </a:rPr>
              <a:t>X </a:t>
            </a:r>
            <a:r>
              <a:rPr sz="1600" spc="60" dirty="0">
                <a:latin typeface="Arial Unicode MS"/>
                <a:cs typeface="Arial Unicode MS"/>
              </a:rPr>
              <a:t>a </a:t>
            </a:r>
            <a:r>
              <a:rPr sz="1600" spc="10" dirty="0">
                <a:latin typeface="Arial Unicode MS"/>
                <a:cs typeface="Arial Unicode MS"/>
              </a:rPr>
              <a:t>generic </a:t>
            </a:r>
            <a:r>
              <a:rPr sz="1600" spc="50" dirty="0">
                <a:latin typeface="Arial Unicode MS"/>
                <a:cs typeface="Arial Unicode MS"/>
              </a:rPr>
              <a:t>3D </a:t>
            </a:r>
            <a:r>
              <a:rPr sz="1600" spc="25" dirty="0">
                <a:latin typeface="Arial Unicode MS"/>
                <a:cs typeface="Arial Unicode MS"/>
              </a:rPr>
              <a:t>point</a:t>
            </a:r>
            <a:r>
              <a:rPr sz="1600" spc="200" dirty="0">
                <a:latin typeface="Arial Unicode MS"/>
                <a:cs typeface="Arial Unicode MS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X</a:t>
            </a:r>
            <a:r>
              <a:rPr sz="1575" spc="-7" baseline="-18518" dirty="0">
                <a:latin typeface="Times New Roman"/>
                <a:cs typeface="Times New Roman"/>
              </a:rPr>
              <a:t>ij</a:t>
            </a:r>
            <a:endParaRPr sz="1575" baseline="-18518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  <a:tab pos="1609090" algn="l"/>
              </a:tabLst>
            </a:pPr>
            <a:r>
              <a:rPr sz="1600" spc="25" dirty="0">
                <a:latin typeface="Arial Unicode MS"/>
                <a:cs typeface="Arial Unicode MS"/>
              </a:rPr>
              <a:t>Call </a:t>
            </a:r>
            <a:r>
              <a:rPr sz="1600" b="1" dirty="0">
                <a:latin typeface="Times New Roman"/>
                <a:cs typeface="Times New Roman"/>
              </a:rPr>
              <a:t>x</a:t>
            </a:r>
            <a:r>
              <a:rPr sz="1600" b="1" spc="125" dirty="0">
                <a:latin typeface="Times New Roman"/>
                <a:cs typeface="Times New Roman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and</a:t>
            </a:r>
            <a:r>
              <a:rPr sz="1600" spc="50" dirty="0">
                <a:latin typeface="Arial Unicode MS"/>
                <a:cs typeface="Arial Unicode MS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’	</a:t>
            </a:r>
            <a:r>
              <a:rPr sz="1600" spc="-5" dirty="0">
                <a:latin typeface="Arial Unicode MS"/>
                <a:cs typeface="Arial Unicode MS"/>
              </a:rPr>
              <a:t>the </a:t>
            </a:r>
            <a:r>
              <a:rPr sz="1600" spc="15" dirty="0">
                <a:latin typeface="Arial Unicode MS"/>
                <a:cs typeface="Arial Unicode MS"/>
              </a:rPr>
              <a:t>corresponding </a:t>
            </a:r>
            <a:r>
              <a:rPr sz="1600" spc="0" dirty="0">
                <a:latin typeface="Arial Unicode MS"/>
                <a:cs typeface="Arial Unicode MS"/>
              </a:rPr>
              <a:t>observations </a:t>
            </a:r>
            <a:r>
              <a:rPr sz="1600" spc="25" dirty="0">
                <a:latin typeface="Arial Unicode MS"/>
                <a:cs typeface="Arial Unicode MS"/>
              </a:rPr>
              <a:t>to </a:t>
            </a:r>
            <a:r>
              <a:rPr sz="1600" spc="5" dirty="0">
                <a:latin typeface="Arial Unicode MS"/>
                <a:cs typeface="Arial Unicode MS"/>
              </a:rPr>
              <a:t>camera </a:t>
            </a:r>
            <a:r>
              <a:rPr sz="1600" spc="90" dirty="0">
                <a:latin typeface="Arial Unicode MS"/>
                <a:cs typeface="Arial Unicode MS"/>
              </a:rPr>
              <a:t>1 </a:t>
            </a:r>
            <a:r>
              <a:rPr sz="1600" spc="35" dirty="0">
                <a:latin typeface="Arial Unicode MS"/>
                <a:cs typeface="Arial Unicode MS"/>
              </a:rPr>
              <a:t>and</a:t>
            </a:r>
            <a:r>
              <a:rPr sz="1600" spc="285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respectively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68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blipFill rotWithShape="1">
                <a:blip r:embed="rId4"/>
                <a:stretch>
                  <a:fillRect t="-9091" r="-6452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latin typeface="Arial Unicode MS"/>
                <a:cs typeface="Arial Unicode MS"/>
              </a:rPr>
              <a:t>The </a:t>
            </a:r>
            <a:r>
              <a:rPr sz="3200" spc="85" dirty="0">
                <a:latin typeface="Arial Unicode MS"/>
                <a:cs typeface="Arial Unicode MS"/>
              </a:rPr>
              <a:t>Affine </a:t>
            </a:r>
            <a:r>
              <a:rPr sz="3200" dirty="0">
                <a:latin typeface="Arial Unicode MS"/>
                <a:cs typeface="Arial Unicode MS"/>
              </a:rPr>
              <a:t>Structure-from-Motion</a:t>
            </a:r>
            <a:r>
              <a:rPr sz="3200" spc="-325" dirty="0">
                <a:latin typeface="Arial Unicode MS"/>
                <a:cs typeface="Arial Unicode MS"/>
              </a:rPr>
              <a:t> </a:t>
            </a:r>
            <a:r>
              <a:rPr sz="3200" spc="-15" dirty="0">
                <a:latin typeface="Arial Unicode MS"/>
                <a:cs typeface="Arial Unicode MS"/>
              </a:rPr>
              <a:t>Problem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239520"/>
            <a:ext cx="2794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solidFill>
                  <a:srgbClr val="CC3300"/>
                </a:solidFill>
                <a:latin typeface="Arial Unicode MS"/>
                <a:cs typeface="Arial Unicode MS"/>
              </a:rPr>
              <a:t>Two</a:t>
            </a:r>
            <a:r>
              <a:rPr sz="2800" spc="40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sz="2800" spc="35" dirty="0">
                <a:solidFill>
                  <a:srgbClr val="CC3300"/>
                </a:solidFill>
                <a:latin typeface="Arial Unicode MS"/>
                <a:cs typeface="Arial Unicode MS"/>
              </a:rPr>
              <a:t>approaches: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2094652"/>
            <a:ext cx="8211184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sz="2400" spc="60" dirty="0">
                <a:latin typeface="Arial Unicode MS"/>
                <a:cs typeface="Arial Unicode MS"/>
              </a:rPr>
              <a:t>Algebraic </a:t>
            </a:r>
            <a:r>
              <a:rPr sz="2400" spc="65" dirty="0">
                <a:latin typeface="Arial Unicode MS"/>
                <a:cs typeface="Arial Unicode MS"/>
              </a:rPr>
              <a:t>approach </a:t>
            </a:r>
            <a:r>
              <a:rPr sz="2000" spc="35" dirty="0">
                <a:latin typeface="Arial Unicode MS"/>
                <a:cs typeface="Arial Unicode MS"/>
              </a:rPr>
              <a:t>(</a:t>
            </a:r>
            <a:r>
              <a:rPr sz="1600" spc="35" dirty="0">
                <a:latin typeface="Arial Unicode MS"/>
                <a:cs typeface="Arial Unicode MS"/>
              </a:rPr>
              <a:t>affine </a:t>
            </a:r>
            <a:r>
              <a:rPr sz="1600" spc="50" dirty="0">
                <a:latin typeface="Arial Unicode MS"/>
                <a:cs typeface="Arial Unicode MS"/>
              </a:rPr>
              <a:t>epipolar </a:t>
            </a:r>
            <a:r>
              <a:rPr sz="1600" spc="25" dirty="0">
                <a:latin typeface="Arial Unicode MS"/>
                <a:cs typeface="Arial Unicode MS"/>
              </a:rPr>
              <a:t>geometry; </a:t>
            </a:r>
            <a:r>
              <a:rPr sz="1600" spc="-20" dirty="0">
                <a:latin typeface="Arial Unicode MS"/>
                <a:cs typeface="Arial Unicode MS"/>
              </a:rPr>
              <a:t>estimate </a:t>
            </a:r>
            <a:r>
              <a:rPr sz="1600" spc="-60" dirty="0">
                <a:latin typeface="Arial Unicode MS"/>
                <a:cs typeface="Arial Unicode MS"/>
              </a:rPr>
              <a:t>F; </a:t>
            </a:r>
            <a:r>
              <a:rPr sz="1600" spc="-5" dirty="0">
                <a:latin typeface="Arial Unicode MS"/>
                <a:cs typeface="Arial Unicode MS"/>
              </a:rPr>
              <a:t>cameras;</a:t>
            </a:r>
            <a:r>
              <a:rPr sz="1600" spc="10" dirty="0">
                <a:latin typeface="Arial Unicode MS"/>
                <a:cs typeface="Arial Unicode MS"/>
              </a:rPr>
              <a:t> </a:t>
            </a:r>
            <a:r>
              <a:rPr sz="1600" spc="5" dirty="0">
                <a:latin typeface="Arial Unicode MS"/>
                <a:cs typeface="Arial Unicode MS"/>
              </a:rPr>
              <a:t>points</a:t>
            </a:r>
            <a:r>
              <a:rPr sz="2400" spc="5" dirty="0">
                <a:latin typeface="Arial Unicode MS"/>
                <a:cs typeface="Arial Unicode MS"/>
              </a:rPr>
              <a:t>)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Unicode MS"/>
              <a:buChar char="-"/>
            </a:pPr>
            <a:endParaRPr sz="2500">
              <a:latin typeface="Times New Roman"/>
              <a:cs typeface="Times New Roman"/>
            </a:endParaRPr>
          </a:p>
          <a:p>
            <a:pPr marL="172720" indent="-160020">
              <a:lnSpc>
                <a:spcPct val="100000"/>
              </a:lnSpc>
              <a:buChar char="-"/>
              <a:tabLst>
                <a:tab pos="173355" algn="l"/>
              </a:tabLst>
            </a:pPr>
            <a:r>
              <a:rPr sz="2400" spc="25" dirty="0">
                <a:latin typeface="Arial Unicode MS"/>
                <a:cs typeface="Arial Unicode MS"/>
              </a:rPr>
              <a:t>Factorization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15" dirty="0">
                <a:latin typeface="Arial Unicode MS"/>
                <a:cs typeface="Arial Unicode MS"/>
              </a:rPr>
              <a:t>method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8300" y="28067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3753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400714"/>
                </a:lnTo>
                <a:lnTo>
                  <a:pt x="5685" y="406400"/>
                </a:lnTo>
                <a:lnTo>
                  <a:pt x="3753514" y="406400"/>
                </a:lnTo>
                <a:lnTo>
                  <a:pt x="3759199" y="400714"/>
                </a:lnTo>
                <a:lnTo>
                  <a:pt x="3759199" y="381000"/>
                </a:lnTo>
                <a:lnTo>
                  <a:pt x="25399" y="381000"/>
                </a:lnTo>
                <a:lnTo>
                  <a:pt x="25399" y="25400"/>
                </a:lnTo>
                <a:lnTo>
                  <a:pt x="3759199" y="25400"/>
                </a:lnTo>
                <a:lnTo>
                  <a:pt x="3759199" y="5685"/>
                </a:lnTo>
                <a:lnTo>
                  <a:pt x="3753514" y="0"/>
                </a:lnTo>
                <a:close/>
              </a:path>
              <a:path w="3759200" h="406400">
                <a:moveTo>
                  <a:pt x="3759199" y="25400"/>
                </a:moveTo>
                <a:lnTo>
                  <a:pt x="3733799" y="25400"/>
                </a:lnTo>
                <a:lnTo>
                  <a:pt x="3733799" y="381000"/>
                </a:lnTo>
                <a:lnTo>
                  <a:pt x="3759199" y="381000"/>
                </a:lnTo>
                <a:lnTo>
                  <a:pt x="3759199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397065"/>
            <a:ext cx="6942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0" dirty="0">
                <a:latin typeface="Arial Unicode MS"/>
                <a:cs typeface="Arial Unicode MS"/>
              </a:rPr>
              <a:t>Cross </a:t>
            </a:r>
            <a:r>
              <a:rPr sz="3200" spc="50" dirty="0">
                <a:latin typeface="Arial Unicode MS"/>
                <a:cs typeface="Arial Unicode MS"/>
              </a:rPr>
              <a:t>product </a:t>
            </a:r>
            <a:r>
              <a:rPr sz="3200" spc="-85" dirty="0">
                <a:latin typeface="Arial Unicode MS"/>
                <a:cs typeface="Arial Unicode MS"/>
              </a:rPr>
              <a:t>as </a:t>
            </a:r>
            <a:r>
              <a:rPr sz="3200" spc="65" dirty="0">
                <a:latin typeface="Arial Unicode MS"/>
                <a:cs typeface="Arial Unicode MS"/>
              </a:rPr>
              <a:t>matrix</a:t>
            </a:r>
            <a:r>
              <a:rPr sz="3200" spc="550" dirty="0">
                <a:latin typeface="Arial Unicode MS"/>
                <a:cs typeface="Arial Unicode MS"/>
              </a:rPr>
              <a:t> </a:t>
            </a:r>
            <a:r>
              <a:rPr sz="3200" spc="30" dirty="0">
                <a:latin typeface="Arial Unicode MS"/>
                <a:cs typeface="Arial Unicode MS"/>
              </a:rPr>
              <a:t>multiplication</a:t>
            </a:r>
            <a:endParaRPr sz="32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297349"/>
            <a:ext cx="1520825" cy="4940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</a:pPr>
            <a:r>
              <a:rPr sz="2500" spc="50" dirty="0">
                <a:latin typeface="Times New Roman"/>
                <a:cs typeface="Times New Roman"/>
              </a:rPr>
              <a:t>[</a:t>
            </a:r>
            <a:r>
              <a:rPr sz="2500" b="1" spc="50" dirty="0">
                <a:latin typeface="Times New Roman"/>
                <a:cs typeface="Times New Roman"/>
              </a:rPr>
              <a:t>b</a:t>
            </a:r>
            <a:r>
              <a:rPr sz="2175" spc="75" baseline="-24904" dirty="0">
                <a:latin typeface="Symbol"/>
                <a:cs typeface="Symbol"/>
              </a:rPr>
              <a:t></a:t>
            </a:r>
            <a:r>
              <a:rPr sz="2500" spc="50" dirty="0">
                <a:latin typeface="Times New Roman"/>
                <a:cs typeface="Times New Roman"/>
              </a:rPr>
              <a:t>]</a:t>
            </a:r>
            <a:r>
              <a:rPr sz="2500" b="1" spc="50" dirty="0">
                <a:latin typeface="Times New Roman"/>
                <a:cs typeface="Times New Roman"/>
              </a:rPr>
              <a:t>A </a:t>
            </a:r>
            <a:r>
              <a:rPr sz="2500" b="1" spc="15" dirty="0">
                <a:latin typeface="Times New Roman"/>
                <a:cs typeface="Times New Roman"/>
              </a:rPr>
              <a:t>x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87" y="5278879"/>
            <a:ext cx="26670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1" spc="15" baseline="-3333" dirty="0">
                <a:latin typeface="Times New Roman"/>
                <a:cs typeface="Times New Roman"/>
              </a:rPr>
              <a:t>x</a:t>
            </a:r>
            <a:r>
              <a:rPr sz="2500" spc="5" dirty="0">
                <a:latin typeface="Symbol"/>
                <a:cs typeface="Symbol"/>
              </a:rPr>
              <a:t>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98" y="5287293"/>
            <a:ext cx="1511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5" dirty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105400"/>
            <a:ext cx="1447800" cy="6858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2700" b="1" spc="15" dirty="0">
                <a:latin typeface="Times New Roman"/>
                <a:cs typeface="Times New Roman"/>
              </a:rPr>
              <a:t>F</a:t>
            </a:r>
            <a:r>
              <a:rPr sz="2700" b="1" spc="-19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60" dirty="0">
                <a:latin typeface="Times New Roman"/>
                <a:cs typeface="Times New Roman"/>
              </a:rPr>
              <a:t>[</a:t>
            </a:r>
            <a:r>
              <a:rPr sz="2700" b="1" spc="60" dirty="0">
                <a:latin typeface="Times New Roman"/>
                <a:cs typeface="Times New Roman"/>
              </a:rPr>
              <a:t>b</a:t>
            </a:r>
            <a:r>
              <a:rPr sz="2325" spc="89" baseline="-23297" dirty="0">
                <a:latin typeface="Symbol"/>
                <a:cs typeface="Symbol"/>
              </a:rPr>
              <a:t></a:t>
            </a:r>
            <a:r>
              <a:rPr sz="2700" spc="60" dirty="0">
                <a:latin typeface="Times New Roman"/>
                <a:cs typeface="Times New Roman"/>
              </a:rPr>
              <a:t>]</a:t>
            </a:r>
            <a:r>
              <a:rPr sz="2700" b="1" spc="60" dirty="0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2813" y="5562600"/>
            <a:ext cx="2824480" cy="152400"/>
          </a:xfrm>
          <a:custGeom>
            <a:avLst/>
            <a:gdLst/>
            <a:ahLst/>
            <a:cxnLst/>
            <a:rect l="l" t="t" r="r" b="b"/>
            <a:pathLst>
              <a:path w="2824479" h="152400">
                <a:moveTo>
                  <a:pt x="0" y="152400"/>
                </a:moveTo>
                <a:lnTo>
                  <a:pt x="28239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400" y="4876800"/>
            <a:ext cx="2133600" cy="838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60"/>
              </a:spcBef>
            </a:pPr>
            <a:r>
              <a:rPr sz="3850" b="1" spc="35" dirty="0">
                <a:latin typeface="Times New Roman"/>
                <a:cs typeface="Times New Roman"/>
              </a:rPr>
              <a:t>x</a:t>
            </a:r>
            <a:r>
              <a:rPr sz="5775" spc="52" baseline="2886" dirty="0">
                <a:latin typeface="Symbol"/>
                <a:cs typeface="Symbol"/>
              </a:rPr>
              <a:t></a:t>
            </a:r>
            <a:r>
              <a:rPr sz="3375" spc="52" baseline="43209" dirty="0">
                <a:latin typeface="Times New Roman"/>
                <a:cs typeface="Times New Roman"/>
              </a:rPr>
              <a:t>T</a:t>
            </a:r>
            <a:r>
              <a:rPr sz="3850" spc="35" dirty="0">
                <a:latin typeface="Times New Roman"/>
                <a:cs typeface="Times New Roman"/>
              </a:rPr>
              <a:t>F </a:t>
            </a:r>
            <a:r>
              <a:rPr sz="3850" b="1" spc="10" dirty="0">
                <a:latin typeface="Times New Roman"/>
                <a:cs typeface="Times New Roman"/>
              </a:rPr>
              <a:t>x 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63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Times New Roman"/>
                <a:cs typeface="Times New Roman"/>
              </a:rPr>
              <a:t>0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7390" y="5283316"/>
            <a:ext cx="1335351" cy="2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608" y="4672050"/>
            <a:ext cx="20161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10" dirty="0">
                <a:latin typeface="Times New Roman"/>
                <a:cs typeface="Times New Roman"/>
              </a:rPr>
              <a:t>x</a:t>
            </a:r>
            <a:r>
              <a:rPr sz="3825" spc="-15" baseline="3267" dirty="0">
                <a:latin typeface="Symbol"/>
                <a:cs typeface="Symbol"/>
              </a:rPr>
              <a:t></a:t>
            </a:r>
            <a:r>
              <a:rPr sz="2175" i="1" spc="-15" baseline="44061" dirty="0">
                <a:latin typeface="Times New Roman"/>
                <a:cs typeface="Times New Roman"/>
              </a:rPr>
              <a:t>T 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b="1" spc="-10" dirty="0">
                <a:latin typeface="Times New Roman"/>
                <a:cs typeface="Times New Roman"/>
              </a:rPr>
              <a:t>b </a:t>
            </a:r>
            <a:r>
              <a:rPr sz="2550" spc="-5" dirty="0">
                <a:latin typeface="Symbol"/>
                <a:cs typeface="Symbol"/>
              </a:rPr>
              <a:t></a:t>
            </a:r>
            <a:r>
              <a:rPr sz="2550" spc="-505" dirty="0">
                <a:latin typeface="Times New Roman"/>
                <a:cs typeface="Times New Roman"/>
              </a:rPr>
              <a:t> </a:t>
            </a:r>
            <a:r>
              <a:rPr sz="2550" b="1" spc="0" dirty="0">
                <a:latin typeface="Times New Roman"/>
                <a:cs typeface="Times New Roman"/>
              </a:rPr>
              <a:t>Ax</a:t>
            </a:r>
            <a:r>
              <a:rPr sz="2550" spc="0" dirty="0">
                <a:latin typeface="Times New Roman"/>
                <a:cs typeface="Times New Roman"/>
              </a:rPr>
              <a:t>)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3540" y="12437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52" y="47489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980" y="12731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8135" y="3148045"/>
            <a:ext cx="553720" cy="58039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b="1" spc="-1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22140" y="5891974"/>
            <a:ext cx="187896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Arial Unicode MS"/>
                <a:cs typeface="Arial Unicode MS"/>
              </a:rPr>
              <a:t>fundamental</a:t>
            </a:r>
            <a:r>
              <a:rPr sz="1600" spc="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matrix!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227" t="-128333" r="-63636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blipFill rotWithShape="1">
                <a:blip r:embed="rId5"/>
                <a:stretch>
                  <a:fillRect t="-9091" r="-668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45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223" y="1327546"/>
            <a:ext cx="264477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950" b="1" spc="0" dirty="0" smtClean="0">
                <a:latin typeface="Times New Roman"/>
                <a:cs typeface="Times New Roman"/>
              </a:rPr>
              <a:t> </a:t>
            </a: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latin typeface="Arial Unicode MS"/>
                <a:cs typeface="Arial Unicode MS"/>
              </a:rPr>
              <a:t>Compute</a:t>
            </a:r>
            <a:r>
              <a:rPr spc="50" dirty="0">
                <a:latin typeface="Arial Unicode MS"/>
                <a:cs typeface="Arial Unicode MS"/>
              </a:rPr>
              <a:t> </a:t>
            </a:r>
            <a:r>
              <a:rPr spc="-25" dirty="0">
                <a:latin typeface="Arial Unicode MS"/>
                <a:cs typeface="Arial Unicode MS"/>
              </a:rPr>
              <a:t>cameras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0140" y="13961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247698"/>
            <a:ext cx="4426585" cy="19837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35"/>
              </a:spcBef>
            </a:pPr>
            <a:r>
              <a:rPr lang="en-US" sz="3850" b="1" spc="35" dirty="0" smtClean="0">
                <a:latin typeface="Times New Roman"/>
                <a:cs typeface="Times New Roman"/>
              </a:rPr>
              <a:t> </a:t>
            </a:r>
            <a:endParaRPr sz="385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045"/>
              </a:spcBef>
            </a:pPr>
            <a:r>
              <a:rPr sz="3200" spc="5" dirty="0">
                <a:latin typeface="Arial Unicode MS"/>
                <a:cs typeface="Arial Unicode MS"/>
              </a:rPr>
              <a:t>Compute</a:t>
            </a:r>
            <a:r>
              <a:rPr sz="3200" spc="90" dirty="0">
                <a:latin typeface="Arial Unicode MS"/>
                <a:cs typeface="Arial Unicode MS"/>
              </a:rPr>
              <a:t> </a:t>
            </a:r>
            <a:r>
              <a:rPr sz="3200" b="1" spc="180" dirty="0">
                <a:latin typeface="Arial"/>
                <a:cs typeface="Arial"/>
              </a:rPr>
              <a:t>b</a:t>
            </a:r>
            <a:r>
              <a:rPr sz="3200" spc="180" dirty="0">
                <a:latin typeface="Arial Unicode MS"/>
                <a:cs typeface="Arial Unicode MS"/>
              </a:rPr>
              <a:t>:</a:t>
            </a:r>
            <a:endParaRPr sz="3200" dirty="0">
              <a:latin typeface="Arial Unicode MS"/>
              <a:cs typeface="Arial Unicode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35" dirty="0">
                <a:latin typeface="Arial Unicode MS"/>
                <a:cs typeface="Arial Unicode MS"/>
              </a:rPr>
              <a:t>Let’s </a:t>
            </a:r>
            <a:r>
              <a:rPr sz="2400" spc="0" dirty="0">
                <a:latin typeface="Arial Unicode MS"/>
                <a:cs typeface="Arial Unicode MS"/>
              </a:rPr>
              <a:t>consider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35" dirty="0">
                <a:latin typeface="Arial Unicode MS"/>
                <a:cs typeface="Arial Unicode MS"/>
              </a:rPr>
              <a:t>product </a:t>
            </a:r>
            <a:r>
              <a:rPr sz="2400" b="1" spc="-150" dirty="0">
                <a:latin typeface="Arial"/>
                <a:cs typeface="Arial"/>
              </a:rPr>
              <a:t>F</a:t>
            </a:r>
            <a:r>
              <a:rPr sz="2400" b="1" spc="275" dirty="0">
                <a:latin typeface="Arial"/>
                <a:cs typeface="Arial"/>
              </a:rPr>
              <a:t> </a:t>
            </a:r>
            <a:r>
              <a:rPr sz="2400" b="1" spc="210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568700"/>
            <a:ext cx="8279130" cy="27751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120"/>
              </a:spcBef>
              <a:tabLst>
                <a:tab pos="6412865" algn="l"/>
              </a:tabLst>
            </a:pPr>
            <a:r>
              <a:rPr lang="en-US" sz="2950" b="1" spc="5" dirty="0" smtClean="0">
                <a:latin typeface="Times New Roman"/>
                <a:cs typeface="Times New Roman"/>
              </a:rPr>
              <a:t> </a:t>
            </a:r>
            <a:r>
              <a:rPr sz="2950" spc="0" dirty="0">
                <a:latin typeface="Times New Roman"/>
                <a:cs typeface="Times New Roman"/>
              </a:rPr>
              <a:t>	</a:t>
            </a:r>
            <a:r>
              <a:rPr sz="2700" spc="15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3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9259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Since </a:t>
            </a:r>
            <a:r>
              <a:rPr sz="2400" b="1" dirty="0">
                <a:latin typeface="Arial"/>
                <a:cs typeface="Arial"/>
              </a:rPr>
              <a:t>F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15" dirty="0">
                <a:latin typeface="Arial"/>
                <a:cs typeface="Arial"/>
              </a:rPr>
              <a:t>singular, </a:t>
            </a:r>
            <a:r>
              <a:rPr sz="2400" dirty="0">
                <a:latin typeface="Arial"/>
                <a:cs typeface="Arial"/>
              </a:rPr>
              <a:t>we can </a:t>
            </a:r>
            <a:r>
              <a:rPr sz="2400" spc="-5" dirty="0">
                <a:latin typeface="Arial"/>
                <a:cs typeface="Arial"/>
              </a:rPr>
              <a:t>compute </a:t>
            </a:r>
            <a:r>
              <a:rPr sz="2400" b="1" dirty="0">
                <a:latin typeface="Arial"/>
                <a:cs typeface="Arial"/>
              </a:rPr>
              <a:t>b </a:t>
            </a:r>
            <a:r>
              <a:rPr sz="2400" dirty="0">
                <a:latin typeface="Arial"/>
                <a:cs typeface="Arial"/>
              </a:rPr>
              <a:t>as least sq. </a:t>
            </a:r>
            <a:r>
              <a:rPr sz="2400" spc="-5" dirty="0">
                <a:latin typeface="Arial"/>
                <a:cs typeface="Arial"/>
              </a:rPr>
              <a:t>solution 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b="1" dirty="0">
                <a:latin typeface="Arial"/>
                <a:cs typeface="Arial"/>
              </a:rPr>
              <a:t>F b </a:t>
            </a:r>
            <a:r>
              <a:rPr sz="2400" dirty="0">
                <a:latin typeface="Arial"/>
                <a:cs typeface="Arial"/>
              </a:rPr>
              <a:t>= 0, </a:t>
            </a:r>
            <a:r>
              <a:rPr sz="2400" spc="-5" dirty="0">
                <a:latin typeface="Arial"/>
                <a:cs typeface="Arial"/>
              </a:rPr>
              <a:t>with |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|=1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2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SVD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374650" lvl="1" indent="-285750">
              <a:lnSpc>
                <a:spcPct val="100000"/>
              </a:lnSpc>
              <a:buFont typeface="Arial"/>
              <a:buChar char="•"/>
              <a:tabLst>
                <a:tab pos="374015" algn="l"/>
                <a:tab pos="374650" algn="l"/>
              </a:tabLst>
            </a:pPr>
            <a:r>
              <a:rPr sz="2400" spc="-10" dirty="0">
                <a:latin typeface="Arial Unicode MS"/>
                <a:cs typeface="Arial Unicode MS"/>
              </a:rPr>
              <a:t>Using </a:t>
            </a:r>
            <a:r>
              <a:rPr sz="2400" spc="100" dirty="0">
                <a:latin typeface="Arial Unicode MS"/>
                <a:cs typeface="Arial Unicode MS"/>
              </a:rPr>
              <a:t>a </a:t>
            </a:r>
            <a:r>
              <a:rPr sz="2400" spc="0" dirty="0">
                <a:latin typeface="Arial Unicode MS"/>
                <a:cs typeface="Arial Unicode MS"/>
              </a:rPr>
              <a:t>similar </a:t>
            </a:r>
            <a:r>
              <a:rPr sz="2400" spc="40" dirty="0">
                <a:latin typeface="Arial Unicode MS"/>
                <a:cs typeface="Arial Unicode MS"/>
              </a:rPr>
              <a:t>derivation, </a:t>
            </a:r>
            <a:r>
              <a:rPr sz="2400" spc="35" dirty="0">
                <a:latin typeface="Arial Unicode MS"/>
                <a:cs typeface="Arial Unicode MS"/>
              </a:rPr>
              <a:t>we </a:t>
            </a:r>
            <a:r>
              <a:rPr sz="2400" spc="0" dirty="0">
                <a:latin typeface="Arial Unicode MS"/>
                <a:cs typeface="Arial Unicode MS"/>
              </a:rPr>
              <a:t>have </a:t>
            </a:r>
            <a:r>
              <a:rPr sz="2400" spc="25" dirty="0">
                <a:latin typeface="Arial Unicode MS"/>
                <a:cs typeface="Arial Unicode MS"/>
              </a:rPr>
              <a:t>that </a:t>
            </a:r>
            <a:r>
              <a:rPr sz="2400" b="1" spc="0" dirty="0">
                <a:latin typeface="Arial"/>
                <a:cs typeface="Arial"/>
              </a:rPr>
              <a:t>b</a:t>
            </a:r>
            <a:r>
              <a:rPr sz="2400" spc="0" baseline="26041" dirty="0">
                <a:latin typeface="Arial Unicode MS"/>
                <a:cs typeface="Arial Unicode MS"/>
              </a:rPr>
              <a:t>T </a:t>
            </a:r>
            <a:r>
              <a:rPr sz="2400" b="1" spc="-150" dirty="0">
                <a:latin typeface="Arial"/>
                <a:cs typeface="Arial"/>
              </a:rPr>
              <a:t>F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spc="55" dirty="0">
                <a:latin typeface="Arial Unicode MS"/>
                <a:cs typeface="Arial Unicode MS"/>
              </a:rPr>
              <a:t>0</a:t>
            </a:r>
            <a:r>
              <a:rPr sz="2700" spc="82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16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-1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2700" baseline="16975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latin typeface="Arial Unicode MS"/>
                <a:cs typeface="Arial Unicode MS"/>
              </a:rPr>
              <a:t>Compute</a:t>
            </a:r>
            <a:r>
              <a:rPr spc="50" dirty="0">
                <a:latin typeface="Arial Unicode MS"/>
                <a:cs typeface="Arial Unicode MS"/>
              </a:rPr>
              <a:t> </a:t>
            </a:r>
            <a:r>
              <a:rPr spc="-25" dirty="0">
                <a:latin typeface="Arial Unicode MS"/>
                <a:cs typeface="Arial Unicode MS"/>
              </a:rPr>
              <a:t>cameras</a:t>
            </a:r>
          </a:p>
        </p:txBody>
      </p:sp>
      <p:sp>
        <p:nvSpPr>
          <p:cNvPr id="15" name="object 15"/>
          <p:cNvSpPr/>
          <p:nvPr/>
        </p:nvSpPr>
        <p:spPr>
          <a:xfrm>
            <a:off x="1306512" y="5619750"/>
            <a:ext cx="7200900" cy="1028700"/>
          </a:xfrm>
          <a:custGeom>
            <a:avLst/>
            <a:gdLst/>
            <a:ahLst/>
            <a:cxnLst/>
            <a:rect l="l" t="t" r="r" b="b"/>
            <a:pathLst>
              <a:path w="7200900" h="1028700">
                <a:moveTo>
                  <a:pt x="7181850" y="0"/>
                </a:moveTo>
                <a:lnTo>
                  <a:pt x="19050" y="0"/>
                </a:lnTo>
                <a:lnTo>
                  <a:pt x="11634" y="1497"/>
                </a:lnTo>
                <a:lnTo>
                  <a:pt x="5579" y="5579"/>
                </a:lnTo>
                <a:lnTo>
                  <a:pt x="1496" y="11634"/>
                </a:lnTo>
                <a:lnTo>
                  <a:pt x="0" y="19050"/>
                </a:lnTo>
                <a:lnTo>
                  <a:pt x="0" y="1009650"/>
                </a:lnTo>
                <a:lnTo>
                  <a:pt x="1496" y="1017065"/>
                </a:lnTo>
                <a:lnTo>
                  <a:pt x="5579" y="1023120"/>
                </a:lnTo>
                <a:lnTo>
                  <a:pt x="11634" y="1027202"/>
                </a:lnTo>
                <a:lnTo>
                  <a:pt x="19050" y="1028700"/>
                </a:lnTo>
                <a:lnTo>
                  <a:pt x="7181850" y="1028700"/>
                </a:lnTo>
                <a:lnTo>
                  <a:pt x="7189264" y="1027202"/>
                </a:lnTo>
                <a:lnTo>
                  <a:pt x="7195320" y="1023120"/>
                </a:lnTo>
                <a:lnTo>
                  <a:pt x="7199402" y="1017065"/>
                </a:lnTo>
                <a:lnTo>
                  <a:pt x="7200900" y="1009650"/>
                </a:lnTo>
                <a:lnTo>
                  <a:pt x="7200900" y="990600"/>
                </a:lnTo>
                <a:lnTo>
                  <a:pt x="38100" y="990600"/>
                </a:lnTo>
                <a:lnTo>
                  <a:pt x="38100" y="38100"/>
                </a:lnTo>
                <a:lnTo>
                  <a:pt x="7200900" y="38100"/>
                </a:lnTo>
                <a:lnTo>
                  <a:pt x="7200900" y="19050"/>
                </a:lnTo>
                <a:lnTo>
                  <a:pt x="7199402" y="11634"/>
                </a:lnTo>
                <a:lnTo>
                  <a:pt x="7195320" y="5579"/>
                </a:lnTo>
                <a:lnTo>
                  <a:pt x="7189264" y="1497"/>
                </a:lnTo>
                <a:lnTo>
                  <a:pt x="7181850" y="0"/>
                </a:lnTo>
                <a:close/>
              </a:path>
              <a:path w="7200900" h="1028700">
                <a:moveTo>
                  <a:pt x="7200900" y="38100"/>
                </a:moveTo>
                <a:lnTo>
                  <a:pt x="7162800" y="38100"/>
                </a:lnTo>
                <a:lnTo>
                  <a:pt x="7162800" y="990600"/>
                </a:lnTo>
                <a:lnTo>
                  <a:pt x="7200900" y="990600"/>
                </a:lnTo>
                <a:lnTo>
                  <a:pt x="72009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239" y="1985936"/>
            <a:ext cx="8733155" cy="280352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90"/>
              </a:spcBef>
            </a:pPr>
            <a:r>
              <a:rPr sz="3200" spc="5" dirty="0">
                <a:latin typeface="Arial Unicode MS"/>
                <a:cs typeface="Arial Unicode MS"/>
              </a:rPr>
              <a:t>Compute</a:t>
            </a:r>
            <a:r>
              <a:rPr sz="3200" spc="-15" dirty="0">
                <a:latin typeface="Arial Unicode MS"/>
                <a:cs typeface="Arial Unicode MS"/>
              </a:rPr>
              <a:t> </a:t>
            </a:r>
            <a:r>
              <a:rPr sz="3600" b="1" spc="40" dirty="0">
                <a:latin typeface="Times New Roman"/>
                <a:cs typeface="Times New Roman"/>
              </a:rPr>
              <a:t>A</a:t>
            </a:r>
            <a:r>
              <a:rPr sz="3200" spc="40" dirty="0">
                <a:latin typeface="Arial Unicode MS"/>
                <a:cs typeface="Arial Unicode MS"/>
              </a:rPr>
              <a:t>:</a:t>
            </a:r>
            <a:endParaRPr sz="3200" dirty="0">
              <a:latin typeface="Arial Unicode MS"/>
              <a:cs typeface="Arial Unicode MS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sz="2400" spc="35" dirty="0">
                <a:latin typeface="Arial Unicode MS"/>
                <a:cs typeface="Arial Unicode MS"/>
              </a:rPr>
              <a:t>Define:</a:t>
            </a:r>
            <a:r>
              <a:rPr sz="4200" b="1" spc="52" baseline="-1984" dirty="0">
                <a:latin typeface="Times New Roman"/>
                <a:cs typeface="Times New Roman"/>
              </a:rPr>
              <a:t>A</a:t>
            </a:r>
            <a:r>
              <a:rPr sz="4200" b="1" spc="52" baseline="-1984" dirty="0">
                <a:latin typeface="Arial"/>
                <a:cs typeface="Arial"/>
              </a:rPr>
              <a:t>’ </a:t>
            </a:r>
            <a:r>
              <a:rPr sz="4200" baseline="-1984" dirty="0">
                <a:latin typeface="Times New Roman"/>
                <a:cs typeface="Times New Roman"/>
              </a:rPr>
              <a:t>= –[</a:t>
            </a:r>
            <a:r>
              <a:rPr sz="4200" b="1" baseline="-1984" dirty="0">
                <a:latin typeface="Times New Roman"/>
                <a:cs typeface="Times New Roman"/>
              </a:rPr>
              <a:t>b</a:t>
            </a:r>
            <a:r>
              <a:rPr sz="2775" baseline="-24024" dirty="0">
                <a:latin typeface="Arial"/>
                <a:cs typeface="Arial"/>
              </a:rPr>
              <a:t>×</a:t>
            </a:r>
            <a:r>
              <a:rPr sz="4200" baseline="-1984" dirty="0">
                <a:latin typeface="Times New Roman"/>
                <a:cs typeface="Times New Roman"/>
              </a:rPr>
              <a:t>]</a:t>
            </a:r>
            <a:r>
              <a:rPr sz="4200" spc="-195" baseline="-1984" dirty="0">
                <a:latin typeface="Times New Roman"/>
                <a:cs typeface="Times New Roman"/>
              </a:rPr>
              <a:t> </a:t>
            </a:r>
            <a:r>
              <a:rPr sz="4200" b="1" baseline="-1984" dirty="0">
                <a:latin typeface="Times New Roman"/>
                <a:cs typeface="Times New Roman"/>
              </a:rPr>
              <a:t>F</a:t>
            </a:r>
            <a:endParaRPr sz="4200" baseline="-1984" dirty="0">
              <a:latin typeface="Times New Roman"/>
              <a:cs typeface="Times New Roman"/>
            </a:endParaRPr>
          </a:p>
          <a:p>
            <a:pPr marL="625475" indent="-342900">
              <a:lnSpc>
                <a:spcPct val="100000"/>
              </a:lnSpc>
              <a:spcBef>
                <a:spcPts val="2955"/>
              </a:spcBef>
              <a:buFont typeface="Arial"/>
              <a:buChar char="•"/>
              <a:tabLst>
                <a:tab pos="625475" algn="l"/>
                <a:tab pos="626110" algn="l"/>
                <a:tab pos="3884929" algn="l"/>
              </a:tabLst>
            </a:pPr>
            <a:r>
              <a:rPr sz="2400" spc="-35" dirty="0">
                <a:latin typeface="Arial Unicode MS"/>
                <a:cs typeface="Arial Unicode MS"/>
              </a:rPr>
              <a:t>Let’s </a:t>
            </a:r>
            <a:r>
              <a:rPr sz="2400" spc="40" dirty="0">
                <a:latin typeface="Arial Unicode MS"/>
                <a:cs typeface="Arial Unicode MS"/>
              </a:rPr>
              <a:t>verify</a:t>
            </a:r>
            <a:r>
              <a:rPr sz="2400" spc="305" dirty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that</a:t>
            </a:r>
            <a:r>
              <a:rPr sz="2400" spc="-225" dirty="0">
                <a:latin typeface="Arial Unicode MS"/>
                <a:cs typeface="Arial Unicode MS"/>
              </a:rPr>
              <a:t> </a:t>
            </a:r>
            <a:r>
              <a:rPr sz="4125" spc="75" baseline="3030" dirty="0">
                <a:latin typeface="Times New Roman"/>
                <a:cs typeface="Times New Roman"/>
              </a:rPr>
              <a:t>[</a:t>
            </a:r>
            <a:r>
              <a:rPr sz="4125" b="1" spc="75" baseline="3030" dirty="0">
                <a:latin typeface="Times New Roman"/>
                <a:cs typeface="Times New Roman"/>
              </a:rPr>
              <a:t>b</a:t>
            </a:r>
            <a:r>
              <a:rPr sz="2400" spc="75" baseline="-19097" dirty="0">
                <a:latin typeface="Symbol"/>
                <a:cs typeface="Symbol"/>
              </a:rPr>
              <a:t></a:t>
            </a:r>
            <a:r>
              <a:rPr sz="4125" spc="75" baseline="3030" dirty="0">
                <a:latin typeface="Times New Roman"/>
                <a:cs typeface="Times New Roman"/>
              </a:rPr>
              <a:t>]</a:t>
            </a:r>
            <a:r>
              <a:rPr sz="4125" b="1" spc="75" baseline="3030" dirty="0">
                <a:latin typeface="Times New Roman"/>
                <a:cs typeface="Times New Roman"/>
              </a:rPr>
              <a:t>A</a:t>
            </a:r>
            <a:r>
              <a:rPr sz="4125" spc="75" baseline="3030" dirty="0">
                <a:latin typeface="Times New Roman"/>
                <a:cs typeface="Times New Roman"/>
              </a:rPr>
              <a:t>'	</a:t>
            </a:r>
            <a:r>
              <a:rPr sz="3600" spc="-127" baseline="2314" dirty="0">
                <a:latin typeface="Arial Unicode MS"/>
                <a:cs typeface="Arial Unicode MS"/>
              </a:rPr>
              <a:t>is </a:t>
            </a:r>
            <a:r>
              <a:rPr sz="3600" spc="60" baseline="2314" dirty="0">
                <a:latin typeface="Arial Unicode MS"/>
                <a:cs typeface="Arial Unicode MS"/>
              </a:rPr>
              <a:t>equal </a:t>
            </a:r>
            <a:r>
              <a:rPr sz="3600" spc="75" baseline="2314" dirty="0">
                <a:latin typeface="Arial Unicode MS"/>
                <a:cs typeface="Arial Unicode MS"/>
              </a:rPr>
              <a:t>to </a:t>
            </a:r>
            <a:r>
              <a:rPr sz="3600" b="1" baseline="2314" dirty="0">
                <a:latin typeface="Times New Roman"/>
                <a:cs typeface="Times New Roman"/>
              </a:rPr>
              <a:t>F</a:t>
            </a:r>
            <a:r>
              <a:rPr sz="3600" b="1" spc="112" baseline="2314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ts val="2070"/>
              </a:lnSpc>
              <a:spcBef>
                <a:spcPts val="2645"/>
              </a:spcBef>
            </a:pPr>
            <a:r>
              <a:rPr sz="3000" spc="37" baseline="-2777" dirty="0">
                <a:latin typeface="Arial Unicode MS"/>
                <a:cs typeface="Arial Unicode MS"/>
              </a:rPr>
              <a:t>Indeed:</a:t>
            </a:r>
            <a:r>
              <a:rPr sz="3000" spc="337" baseline="-2777" dirty="0">
                <a:latin typeface="Arial Unicode MS"/>
                <a:cs typeface="Arial Unicode MS"/>
              </a:rPr>
              <a:t> </a:t>
            </a:r>
            <a:endParaRPr sz="3300" baseline="2525" dirty="0">
              <a:latin typeface="Times New Roman"/>
              <a:cs typeface="Times New Roman"/>
            </a:endParaRPr>
          </a:p>
          <a:p>
            <a:pPr marL="1263650">
              <a:lnSpc>
                <a:spcPts val="930"/>
              </a:lnSpc>
              <a:tabLst>
                <a:tab pos="2395220" algn="l"/>
                <a:tab pos="2865120" algn="l"/>
              </a:tabLst>
            </a:pPr>
            <a:r>
              <a:rPr sz="1250" spc="0" dirty="0">
                <a:latin typeface="Times New Roman"/>
                <a:cs typeface="Times New Roman"/>
              </a:rPr>
              <a:t>	</a:t>
            </a:r>
            <a:endParaRPr sz="1250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 smtClean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4973320"/>
            <a:ext cx="3636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1265" algn="l"/>
              </a:tabLst>
            </a:pPr>
            <a:r>
              <a:rPr sz="3600" spc="-157" baseline="-4629" dirty="0">
                <a:latin typeface="Arial Unicode MS"/>
                <a:cs typeface="Arial Unicode MS"/>
              </a:rPr>
              <a:t>Thus,	</a:t>
            </a:r>
            <a:r>
              <a:rPr sz="2800" b="1" dirty="0">
                <a:latin typeface="Times New Roman"/>
                <a:cs typeface="Times New Roman"/>
              </a:rPr>
              <a:t>A = A</a:t>
            </a:r>
            <a:r>
              <a:rPr sz="2800" b="1" dirty="0">
                <a:latin typeface="Arial"/>
                <a:cs typeface="Arial"/>
              </a:rPr>
              <a:t>’ </a:t>
            </a:r>
            <a:r>
              <a:rPr sz="2800" dirty="0">
                <a:latin typeface="Times New Roman"/>
                <a:cs typeface="Times New Roman"/>
              </a:rPr>
              <a:t>= –[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775" baseline="-19519" dirty="0">
                <a:latin typeface="Arial"/>
                <a:cs typeface="Arial"/>
              </a:rPr>
              <a:t>×</a:t>
            </a:r>
            <a:r>
              <a:rPr sz="2800" dirty="0">
                <a:latin typeface="Times New Roman"/>
                <a:cs typeface="Times New Roman"/>
              </a:rPr>
              <a:t>]</a:t>
            </a:r>
            <a:r>
              <a:rPr sz="2800" spc="-4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4940" y="48251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140" y="6044374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</a:t>
            </a:r>
            <a:r>
              <a:rPr sz="18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14]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=0+1∙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2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4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𝐹𝑏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0020"/>
            <a:ext cx="346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Interpretation </a:t>
            </a:r>
            <a:r>
              <a:rPr dirty="0"/>
              <a:t>of</a:t>
            </a:r>
            <a:r>
              <a:rPr spc="-80" dirty="0"/>
              <a:t> </a:t>
            </a:r>
            <a:r>
              <a:rPr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sz="1800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340" y="3436620"/>
            <a:ext cx="1866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What’s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b</a:t>
            </a:r>
            <a:r>
              <a:rPr sz="3200" spc="-5" dirty="0">
                <a:latin typeface="Calibri"/>
                <a:cs typeface="Calibri"/>
              </a:rPr>
              <a:t>??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539" y="231965"/>
            <a:ext cx="4744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Epipolar </a:t>
            </a:r>
            <a:r>
              <a:rPr spc="-20" dirty="0"/>
              <a:t>Constraint </a:t>
            </a:r>
            <a:r>
              <a:rPr sz="2000" spc="-5" dirty="0"/>
              <a:t>[lecture</a:t>
            </a:r>
            <a:r>
              <a:rPr sz="2000" spc="-25" dirty="0"/>
              <a:t> </a:t>
            </a:r>
            <a:r>
              <a:rPr sz="2000" spc="-5" dirty="0"/>
              <a:t>5]</a:t>
            </a:r>
            <a:endParaRPr sz="2000"/>
          </a:p>
        </p:txBody>
      </p:sp>
      <p:grpSp>
        <p:nvGrpSpPr>
          <p:cNvPr id="42" name="组合 41"/>
          <p:cNvGrpSpPr/>
          <p:nvPr/>
        </p:nvGrpSpPr>
        <p:grpSpPr>
          <a:xfrm>
            <a:off x="1855787" y="1058545"/>
            <a:ext cx="5163821" cy="3315335"/>
            <a:chOff x="1855787" y="1058545"/>
            <a:chExt cx="5163821" cy="3315335"/>
          </a:xfrm>
        </p:grpSpPr>
        <p:sp>
          <p:nvSpPr>
            <p:cNvPr id="3" name="object 3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60931" y="2255108"/>
                  </a:moveTo>
                  <a:lnTo>
                    <a:pt x="0" y="2255108"/>
                  </a:lnTo>
                  <a:lnTo>
                    <a:pt x="0" y="2317750"/>
                  </a:lnTo>
                  <a:lnTo>
                    <a:pt x="60931" y="2255108"/>
                  </a:lnTo>
                  <a:close/>
                </a:path>
                <a:path w="4885055" h="2317750">
                  <a:moveTo>
                    <a:pt x="2254493" y="0"/>
                  </a:moveTo>
                  <a:lnTo>
                    <a:pt x="60931" y="2255108"/>
                  </a:lnTo>
                  <a:lnTo>
                    <a:pt x="4884737" y="2255108"/>
                  </a:lnTo>
                  <a:lnTo>
                    <a:pt x="22544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0" y="2317750"/>
                  </a:moveTo>
                  <a:lnTo>
                    <a:pt x="2254494" y="0"/>
                  </a:lnTo>
                  <a:lnTo>
                    <a:pt x="4884737" y="2255108"/>
                  </a:lnTo>
                  <a:lnTo>
                    <a:pt x="0" y="225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2" y="1212726"/>
                  </a:lnTo>
                  <a:lnTo>
                    <a:pt x="16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3" y="1212726"/>
                  </a:lnTo>
                  <a:lnTo>
                    <a:pt x="161237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1143000"/>
              <a:ext cx="1866264" cy="1527810"/>
            </a:xfrm>
            <a:custGeom>
              <a:avLst/>
              <a:gdLst/>
              <a:ahLst/>
              <a:cxnLst/>
              <a:rect l="l" t="t" r="r" b="b"/>
              <a:pathLst>
                <a:path w="1866264" h="1527810">
                  <a:moveTo>
                    <a:pt x="148593" y="96654"/>
                  </a:moveTo>
                  <a:lnTo>
                    <a:pt x="88325" y="96654"/>
                  </a:lnTo>
                  <a:lnTo>
                    <a:pt x="1842156" y="1527648"/>
                  </a:lnTo>
                  <a:lnTo>
                    <a:pt x="1866243" y="1498127"/>
                  </a:lnTo>
                  <a:lnTo>
                    <a:pt x="148593" y="96654"/>
                  </a:lnTo>
                  <a:close/>
                </a:path>
                <a:path w="1866264" h="1527810">
                  <a:moveTo>
                    <a:pt x="0" y="0"/>
                  </a:moveTo>
                  <a:lnTo>
                    <a:pt x="87386" y="194233"/>
                  </a:lnTo>
                  <a:lnTo>
                    <a:pt x="88325" y="96654"/>
                  </a:lnTo>
                  <a:lnTo>
                    <a:pt x="148593" y="96654"/>
                  </a:lnTo>
                  <a:lnTo>
                    <a:pt x="112412" y="67133"/>
                  </a:lnTo>
                  <a:lnTo>
                    <a:pt x="207817" y="46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3562" y="1738312"/>
              <a:ext cx="987425" cy="981075"/>
            </a:xfrm>
            <a:custGeom>
              <a:avLst/>
              <a:gdLst/>
              <a:ahLst/>
              <a:cxnLst/>
              <a:rect l="l" t="t" r="r" b="b"/>
              <a:pathLst>
                <a:path w="987425" h="981075">
                  <a:moveTo>
                    <a:pt x="0" y="981075"/>
                  </a:moveTo>
                  <a:lnTo>
                    <a:pt x="9874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2526" y="1227137"/>
              <a:ext cx="435609" cy="422275"/>
            </a:xfrm>
            <a:custGeom>
              <a:avLst/>
              <a:gdLst/>
              <a:ahLst/>
              <a:cxnLst/>
              <a:rect l="l" t="t" r="r" b="b"/>
              <a:pathLst>
                <a:path w="435610" h="422275">
                  <a:moveTo>
                    <a:pt x="435510" y="0"/>
                  </a:moveTo>
                  <a:lnTo>
                    <a:pt x="232326" y="63865"/>
                  </a:lnTo>
                  <a:lnTo>
                    <a:pt x="329114" y="76309"/>
                  </a:lnTo>
                  <a:lnTo>
                    <a:pt x="0" y="394288"/>
                  </a:lnTo>
                  <a:lnTo>
                    <a:pt x="26473" y="421688"/>
                  </a:lnTo>
                  <a:lnTo>
                    <a:pt x="355587" y="103709"/>
                  </a:lnTo>
                  <a:lnTo>
                    <a:pt x="398947" y="103709"/>
                  </a:lnTo>
                  <a:lnTo>
                    <a:pt x="435510" y="0"/>
                  </a:lnTo>
                  <a:close/>
                </a:path>
                <a:path w="435610" h="422275">
                  <a:moveTo>
                    <a:pt x="398947" y="103709"/>
                  </a:moveTo>
                  <a:lnTo>
                    <a:pt x="355587" y="103709"/>
                  </a:lnTo>
                  <a:lnTo>
                    <a:pt x="364693" y="200867"/>
                  </a:lnTo>
                  <a:lnTo>
                    <a:pt x="398947" y="103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047239" y="39827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595428" y="3954145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06440" y="26111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1612" y="1558925"/>
              <a:ext cx="220662" cy="220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612" y="155892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061778" y="1058545"/>
              <a:ext cx="2451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140" dirty="0">
                  <a:latin typeface="Arial Unicode MS"/>
                  <a:cs typeface="Arial Unicode MS"/>
                </a:rPr>
                <a:t>X</a:t>
              </a:r>
              <a:endParaRPr sz="2800">
                <a:latin typeface="Arial Unicode MS"/>
                <a:cs typeface="Arial Unicode M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5737" y="1549400"/>
              <a:ext cx="220662" cy="220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5737" y="1549400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0" y="1225153"/>
                  </a:lnTo>
                  <a:lnTo>
                    <a:pt x="1687512" y="1633537"/>
                  </a:lnTo>
                  <a:lnTo>
                    <a:pt x="1687512" y="408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1687512" y="408384"/>
                  </a:lnTo>
                  <a:lnTo>
                    <a:pt x="1687512" y="1633538"/>
                  </a:lnTo>
                  <a:lnTo>
                    <a:pt x="0" y="1225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493328" y="25349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143" y="2844800"/>
              <a:ext cx="1628139" cy="1065530"/>
            </a:xfrm>
            <a:custGeom>
              <a:avLst/>
              <a:gdLst/>
              <a:ahLst/>
              <a:cxnLst/>
              <a:rect l="l" t="t" r="r" b="b"/>
              <a:pathLst>
                <a:path w="1628139" h="1065529">
                  <a:moveTo>
                    <a:pt x="1001887" y="0"/>
                  </a:moveTo>
                  <a:lnTo>
                    <a:pt x="0" y="1065212"/>
                  </a:lnTo>
                  <a:lnTo>
                    <a:pt x="1628068" y="1065212"/>
                  </a:lnTo>
                  <a:lnTo>
                    <a:pt x="1001887" y="0"/>
                  </a:lnTo>
                  <a:close/>
                </a:path>
              </a:pathLst>
            </a:custGeom>
            <a:solidFill>
              <a:srgbClr val="C0C0C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4525" y="2844800"/>
              <a:ext cx="1691005" cy="1065530"/>
            </a:xfrm>
            <a:custGeom>
              <a:avLst/>
              <a:gdLst/>
              <a:ahLst/>
              <a:cxnLst/>
              <a:rect l="l" t="t" r="r" b="b"/>
              <a:pathLst>
                <a:path w="1691004" h="1065529">
                  <a:moveTo>
                    <a:pt x="62618" y="1065213"/>
                  </a:moveTo>
                  <a:lnTo>
                    <a:pt x="1064507" y="0"/>
                  </a:lnTo>
                  <a:lnTo>
                    <a:pt x="1690687" y="1065213"/>
                  </a:lnTo>
                  <a:lnTo>
                    <a:pt x="0" y="106521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7225" y="2860675"/>
              <a:ext cx="1056005" cy="1073150"/>
            </a:xfrm>
            <a:custGeom>
              <a:avLst/>
              <a:gdLst/>
              <a:ahLst/>
              <a:cxnLst/>
              <a:rect l="l" t="t" r="r" b="b"/>
              <a:pathLst>
                <a:path w="1056005" h="1073150">
                  <a:moveTo>
                    <a:pt x="0" y="1073150"/>
                  </a:moveTo>
                  <a:lnTo>
                    <a:pt x="105568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501162" y="0"/>
                  </a:moveTo>
                  <a:lnTo>
                    <a:pt x="0" y="939800"/>
                  </a:lnTo>
                  <a:lnTo>
                    <a:pt x="1628775" y="939800"/>
                  </a:lnTo>
                  <a:lnTo>
                    <a:pt x="501162" y="0"/>
                  </a:lnTo>
                  <a:close/>
                </a:path>
              </a:pathLst>
            </a:custGeom>
            <a:solidFill>
              <a:srgbClr val="C0C0C0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1628775" y="939800"/>
                  </a:moveTo>
                  <a:lnTo>
                    <a:pt x="501161" y="0"/>
                  </a:lnTo>
                  <a:lnTo>
                    <a:pt x="0" y="939800"/>
                  </a:lnTo>
                  <a:lnTo>
                    <a:pt x="1628775" y="939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2137" y="2963862"/>
              <a:ext cx="1108075" cy="919480"/>
            </a:xfrm>
            <a:custGeom>
              <a:avLst/>
              <a:gdLst/>
              <a:ahLst/>
              <a:cxnLst/>
              <a:rect l="l" t="t" r="r" b="b"/>
              <a:pathLst>
                <a:path w="1108075" h="919479">
                  <a:moveTo>
                    <a:pt x="0" y="0"/>
                  </a:moveTo>
                  <a:lnTo>
                    <a:pt x="1108075" y="9191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8150" y="2844800"/>
              <a:ext cx="627380" cy="1065530"/>
            </a:xfrm>
            <a:custGeom>
              <a:avLst/>
              <a:gdLst/>
              <a:ahLst/>
              <a:cxnLst/>
              <a:rect l="l" t="t" r="r" b="b"/>
              <a:pathLst>
                <a:path w="627379" h="1065529">
                  <a:moveTo>
                    <a:pt x="0" y="0"/>
                  </a:moveTo>
                  <a:lnTo>
                    <a:pt x="627062" y="1065213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9887" y="2790825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0487" y="2970212"/>
              <a:ext cx="501650" cy="939800"/>
            </a:xfrm>
            <a:custGeom>
              <a:avLst/>
              <a:gdLst/>
              <a:ahLst/>
              <a:cxnLst/>
              <a:rect l="l" t="t" r="r" b="b"/>
              <a:pathLst>
                <a:path w="501650" h="939800">
                  <a:moveTo>
                    <a:pt x="501650" y="0"/>
                  </a:moveTo>
                  <a:lnTo>
                    <a:pt x="0" y="939800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00700" y="289242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07740" y="33731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803140" y="32969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6437" y="3910012"/>
              <a:ext cx="1628775" cy="0"/>
            </a:xfrm>
            <a:custGeom>
              <a:avLst/>
              <a:gdLst/>
              <a:ahLst/>
              <a:cxnLst/>
              <a:rect l="l" t="t" r="r" b="b"/>
              <a:pathLst>
                <a:path w="1628775">
                  <a:moveTo>
                    <a:pt x="0" y="0"/>
                  </a:moveTo>
                  <a:lnTo>
                    <a:pt x="16287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6037" y="3910012"/>
              <a:ext cx="939800" cy="0"/>
            </a:xfrm>
            <a:custGeom>
              <a:avLst/>
              <a:gdLst/>
              <a:ahLst/>
              <a:cxnLst/>
              <a:rect l="l" t="t" r="r" b="b"/>
              <a:pathLst>
                <a:path w="939800">
                  <a:moveTo>
                    <a:pt x="0" y="0"/>
                  </a:moveTo>
                  <a:lnTo>
                    <a:pt x="939800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487" y="3910012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6862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5787" y="3863975"/>
              <a:ext cx="144462" cy="13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8775" y="3813175"/>
              <a:ext cx="144462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2662" y="3827462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8575" y="378777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9740" y="4509367"/>
            <a:ext cx="6493510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is the epipolar line associated with x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 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is the epipolar line associated with x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  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is singular (rank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two)</a:t>
            </a:r>
            <a:endParaRPr sz="2400">
              <a:latin typeface="Calibri"/>
              <a:cs typeface="Calibri"/>
            </a:endParaRPr>
          </a:p>
          <a:p>
            <a:pPr marL="12700" marR="3706495">
              <a:lnSpc>
                <a:spcPts val="3470"/>
              </a:lnSpc>
              <a:spcBef>
                <a:spcPts val="175"/>
              </a:spcBef>
              <a:tabLst>
                <a:tab pos="1123315" algn="l"/>
                <a:tab pos="1795145" algn="l"/>
              </a:tabLst>
            </a:pPr>
            <a:r>
              <a:rPr sz="2400" dirty="0">
                <a:latin typeface="Calibri"/>
                <a:cs typeface="Calibri"/>
              </a:rPr>
              <a:t>F e</a:t>
            </a:r>
            <a:r>
              <a:rPr sz="2400" baseline="-19097" dirty="0">
                <a:latin typeface="Calibri"/>
                <a:cs typeface="Calibri"/>
              </a:rPr>
              <a:t>2</a:t>
            </a:r>
            <a:r>
              <a:rPr sz="2400" spc="-2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	and	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0  F </a:t>
            </a:r>
            <a:r>
              <a:rPr sz="2400" spc="-5" dirty="0">
                <a:latin typeface="Calibri"/>
                <a:cs typeface="Calibri"/>
              </a:rPr>
              <a:t>is 3x3 matrix;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943600"/>
            <a:ext cx="4038600" cy="381000"/>
          </a:xfrm>
          <a:custGeom>
            <a:avLst/>
            <a:gdLst/>
            <a:ahLst/>
            <a:cxnLst/>
            <a:rect l="l" t="t" r="r" b="b"/>
            <a:pathLst>
              <a:path w="4038600" h="381000">
                <a:moveTo>
                  <a:pt x="0" y="0"/>
                </a:moveTo>
                <a:lnTo>
                  <a:pt x="4038600" y="0"/>
                </a:lnTo>
                <a:lnTo>
                  <a:pt x="403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2608" y="2831274"/>
            <a:ext cx="2228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b </a:t>
            </a:r>
            <a:r>
              <a:rPr sz="2800" spc="-5" dirty="0">
                <a:latin typeface="Calibri"/>
                <a:cs typeface="Calibri"/>
              </a:rPr>
              <a:t>is an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epipole!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64" y="173904"/>
            <a:ext cx="4234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Interpretation </a:t>
            </a:r>
            <a:r>
              <a:rPr sz="4400" dirty="0"/>
              <a:t>of</a:t>
            </a:r>
            <a:r>
              <a:rPr sz="4400" spc="-50" dirty="0"/>
              <a:t> </a:t>
            </a:r>
            <a:r>
              <a:rPr sz="4400" b="1" dirty="0">
                <a:latin typeface="Calibri"/>
                <a:cs typeface="Calibri"/>
              </a:rPr>
              <a:t>b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0350" y="2800350"/>
            <a:ext cx="3162300" cy="683260"/>
          </a:xfrm>
          <a:custGeom>
            <a:avLst/>
            <a:gdLst/>
            <a:ahLst/>
            <a:cxnLst/>
            <a:rect l="l" t="t" r="r" b="b"/>
            <a:pathLst>
              <a:path w="3162300" h="683260">
                <a:moveTo>
                  <a:pt x="314325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663931"/>
                </a:lnTo>
                <a:lnTo>
                  <a:pt x="1497" y="671346"/>
                </a:lnTo>
                <a:lnTo>
                  <a:pt x="5579" y="677402"/>
                </a:lnTo>
                <a:lnTo>
                  <a:pt x="11635" y="681484"/>
                </a:lnTo>
                <a:lnTo>
                  <a:pt x="19050" y="682981"/>
                </a:lnTo>
                <a:lnTo>
                  <a:pt x="3143250" y="682981"/>
                </a:lnTo>
                <a:lnTo>
                  <a:pt x="3150664" y="681484"/>
                </a:lnTo>
                <a:lnTo>
                  <a:pt x="3156720" y="677402"/>
                </a:lnTo>
                <a:lnTo>
                  <a:pt x="3160802" y="671346"/>
                </a:lnTo>
                <a:lnTo>
                  <a:pt x="3162300" y="663931"/>
                </a:lnTo>
                <a:lnTo>
                  <a:pt x="3162300" y="644881"/>
                </a:lnTo>
                <a:lnTo>
                  <a:pt x="38100" y="644881"/>
                </a:lnTo>
                <a:lnTo>
                  <a:pt x="38100" y="38100"/>
                </a:lnTo>
                <a:lnTo>
                  <a:pt x="3162300" y="38100"/>
                </a:lnTo>
                <a:lnTo>
                  <a:pt x="3162300" y="19050"/>
                </a:lnTo>
                <a:lnTo>
                  <a:pt x="3160802" y="11635"/>
                </a:lnTo>
                <a:lnTo>
                  <a:pt x="3156720" y="5579"/>
                </a:lnTo>
                <a:lnTo>
                  <a:pt x="3150664" y="1497"/>
                </a:lnTo>
                <a:lnTo>
                  <a:pt x="3143250" y="0"/>
                </a:lnTo>
                <a:close/>
              </a:path>
              <a:path w="3162300" h="683260">
                <a:moveTo>
                  <a:pt x="3162300" y="38100"/>
                </a:moveTo>
                <a:lnTo>
                  <a:pt x="3124200" y="38100"/>
                </a:lnTo>
                <a:lnTo>
                  <a:pt x="3124200" y="644881"/>
                </a:lnTo>
                <a:lnTo>
                  <a:pt x="3162300" y="644881"/>
                </a:lnTo>
                <a:lnTo>
                  <a:pt x="31623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 smtClean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342539"/>
            <a:ext cx="857250" cy="113982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89"/>
              </a:spcBef>
            </a:pPr>
            <a:endParaRPr sz="3500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5682390"/>
            <a:ext cx="855344" cy="7617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endParaRPr lang="en-US" sz="1800" spc="10" dirty="0" smtClean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10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 Unicode MS"/>
                <a:cs typeface="Arial Unicode MS"/>
              </a:rPr>
              <a:t>16]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5844" y="5582840"/>
            <a:ext cx="117602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endParaRPr lang="en-US" sz="3500" spc="-1639" dirty="0" smtClean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1400" spc="15" dirty="0" smtClean="0">
                <a:latin typeface="Arial Unicode MS"/>
                <a:cs typeface="Arial Unicode MS"/>
              </a:rPr>
              <a:t>HZ</a:t>
            </a:r>
            <a:r>
              <a:rPr sz="1400" spc="15" dirty="0">
                <a:latin typeface="Arial Unicode MS"/>
                <a:cs typeface="Arial Unicode MS"/>
              </a:rPr>
              <a:t>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0" dirty="0">
                <a:latin typeface="Arial Unicode MS"/>
                <a:cs typeface="Arial Unicode MS"/>
              </a:rPr>
              <a:t> </a:t>
            </a:r>
            <a:r>
              <a:rPr sz="1400" spc="65" dirty="0">
                <a:latin typeface="Arial Unicode MS"/>
                <a:cs typeface="Arial Unicode MS"/>
              </a:rPr>
              <a:t>254</a:t>
            </a:r>
            <a:endParaRPr sz="14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20" dirty="0">
                <a:latin typeface="Arial Unicode MS"/>
                <a:cs typeface="Arial Unicode MS"/>
              </a:rPr>
              <a:t>PF,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288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86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10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10" r="-69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69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blipFill rotWithShape="1">
                <a:blip r:embed="rId5"/>
                <a:stretch>
                  <a:fillRect t="-6494" r="-2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blipFill rotWithShape="1">
                <a:blip r:embed="rId6"/>
                <a:stretch>
                  <a:fillRect t="-6494" r="-2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852" y="198628"/>
            <a:ext cx="6312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3200" spc="10" dirty="0">
                <a:latin typeface="Arial Unicode MS"/>
                <a:cs typeface="Arial Unicode MS"/>
              </a:rPr>
              <a:t>(2-view</a:t>
            </a:r>
            <a:r>
              <a:rPr sz="3200" spc="150" dirty="0">
                <a:latin typeface="Arial Unicode MS"/>
                <a:cs typeface="Arial Unicode MS"/>
              </a:rPr>
              <a:t> </a:t>
            </a:r>
            <a:r>
              <a:rPr sz="3200" spc="-30" dirty="0">
                <a:latin typeface="Arial Unicode MS"/>
                <a:cs typeface="Arial Unicode MS"/>
              </a:rPr>
              <a:t>case)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49120"/>
            <a:ext cx="6581140" cy="12293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0" dirty="0">
                <a:latin typeface="Arial Unicode MS"/>
                <a:cs typeface="Arial Unicode MS"/>
              </a:rPr>
              <a:t>Compute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15" dirty="0">
                <a:latin typeface="Arial Unicode MS"/>
                <a:cs typeface="Arial Unicode MS"/>
              </a:rPr>
              <a:t>fundamental </a:t>
            </a:r>
            <a:r>
              <a:rPr sz="2400" spc="50" dirty="0">
                <a:latin typeface="Arial Unicode MS"/>
                <a:cs typeface="Arial Unicode MS"/>
              </a:rPr>
              <a:t>matrix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spc="55" dirty="0">
                <a:latin typeface="Arial Unicode MS"/>
                <a:cs typeface="Arial Unicode MS"/>
              </a:rPr>
              <a:t>two  </a:t>
            </a:r>
            <a:r>
              <a:rPr sz="2400" spc="-20" dirty="0">
                <a:latin typeface="Arial Unicode MS"/>
                <a:cs typeface="Arial Unicode MS"/>
              </a:rPr>
              <a:t>views </a:t>
            </a:r>
            <a:r>
              <a:rPr sz="2400" spc="50" dirty="0">
                <a:latin typeface="Arial Unicode MS"/>
                <a:cs typeface="Arial Unicode MS"/>
              </a:rPr>
              <a:t>(eg. </a:t>
            </a:r>
            <a:r>
              <a:rPr sz="2400" spc="140" dirty="0">
                <a:latin typeface="Arial Unicode MS"/>
                <a:cs typeface="Arial Unicode MS"/>
              </a:rPr>
              <a:t>8 </a:t>
            </a:r>
            <a:r>
              <a:rPr sz="2400" spc="40" dirty="0">
                <a:latin typeface="Arial Unicode MS"/>
                <a:cs typeface="Arial Unicode MS"/>
              </a:rPr>
              <a:t>point</a:t>
            </a:r>
            <a:r>
              <a:rPr sz="2400" spc="90" dirty="0">
                <a:latin typeface="Arial Unicode MS"/>
                <a:cs typeface="Arial Unicode MS"/>
              </a:rPr>
              <a:t> </a:t>
            </a:r>
            <a:r>
              <a:rPr sz="2400" spc="50" dirty="0">
                <a:latin typeface="Arial Unicode MS"/>
                <a:cs typeface="Arial Unicode MS"/>
              </a:rPr>
              <a:t>algorithm)</a:t>
            </a:r>
            <a:endParaRPr sz="2400">
              <a:latin typeface="Arial Unicode MS"/>
              <a:cs typeface="Arial Unicode MS"/>
            </a:endParaRPr>
          </a:p>
          <a:p>
            <a:pPr marL="469900" indent="-457200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250" dirty="0">
                <a:latin typeface="Arial Unicode MS"/>
                <a:cs typeface="Arial Unicode MS"/>
              </a:rPr>
              <a:t>F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-25" dirty="0">
                <a:latin typeface="Arial Unicode MS"/>
                <a:cs typeface="Arial Unicode MS"/>
              </a:rPr>
              <a:t>estimate </a:t>
            </a:r>
            <a:r>
              <a:rPr sz="2400" spc="25" dirty="0">
                <a:latin typeface="Arial Unicode MS"/>
                <a:cs typeface="Arial Unicode MS"/>
              </a:rPr>
              <a:t>projective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cameras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3200400"/>
            <a:ext cx="8458200" cy="9144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6240">
              <a:lnSpc>
                <a:spcPts val="2775"/>
              </a:lnSpc>
              <a:tabLst>
                <a:tab pos="852805" algn="l"/>
              </a:tabLst>
            </a:pPr>
            <a:r>
              <a:rPr sz="2400" spc="105" dirty="0">
                <a:latin typeface="Arial Unicode MS"/>
                <a:cs typeface="Arial Unicode MS"/>
              </a:rPr>
              <a:t>3.	</a:t>
            </a:r>
            <a:r>
              <a:rPr sz="2400" spc="-65" dirty="0">
                <a:latin typeface="Arial Unicode MS"/>
                <a:cs typeface="Arial Unicode MS"/>
              </a:rPr>
              <a:t>Use </a:t>
            </a:r>
            <a:r>
              <a:rPr sz="2400" spc="-50" dirty="0">
                <a:latin typeface="Arial Unicode MS"/>
                <a:cs typeface="Arial Unicode MS"/>
              </a:rPr>
              <a:t>these </a:t>
            </a:r>
            <a:r>
              <a:rPr sz="2400" spc="-20" dirty="0">
                <a:latin typeface="Arial Unicode MS"/>
                <a:cs typeface="Arial Unicode MS"/>
              </a:rPr>
              <a:t>cameras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spc="40" dirty="0">
                <a:latin typeface="Arial Unicode MS"/>
                <a:cs typeface="Arial Unicode MS"/>
              </a:rPr>
              <a:t>triangulate </a:t>
            </a:r>
            <a:r>
              <a:rPr sz="2400" spc="50" dirty="0">
                <a:latin typeface="Arial Unicode MS"/>
                <a:cs typeface="Arial Unicode MS"/>
              </a:rPr>
              <a:t>and</a:t>
            </a:r>
            <a:r>
              <a:rPr sz="2400" spc="430" dirty="0">
                <a:latin typeface="Arial Unicode MS"/>
                <a:cs typeface="Arial Unicode MS"/>
              </a:rPr>
              <a:t> </a:t>
            </a:r>
            <a:r>
              <a:rPr sz="2400" spc="-25" dirty="0">
                <a:latin typeface="Arial Unicode MS"/>
                <a:cs typeface="Arial Unicode MS"/>
              </a:rPr>
              <a:t>estimate</a:t>
            </a:r>
            <a:endParaRPr sz="2400">
              <a:latin typeface="Arial Unicode MS"/>
              <a:cs typeface="Arial Unicode MS"/>
            </a:endParaRPr>
          </a:p>
          <a:p>
            <a:pPr marL="85344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 Unicode MS"/>
                <a:cs typeface="Arial Unicode MS"/>
              </a:rPr>
              <a:t>points </a:t>
            </a:r>
            <a:r>
              <a:rPr sz="2400" spc="15" dirty="0">
                <a:latin typeface="Arial Unicode MS"/>
                <a:cs typeface="Arial Unicode MS"/>
              </a:rPr>
              <a:t>in</a:t>
            </a:r>
            <a:r>
              <a:rPr sz="2400" spc="12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3D</a:t>
            </a:r>
            <a:endParaRPr sz="2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312" y="2587624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8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4237" y="2570162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7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525" y="1133474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8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525" y="1892299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3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323974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8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81212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3028949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3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4487" y="1892299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025" y="1323974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8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1133474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2081212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025" y="3028949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3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525" y="2649537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7250" y="3732212"/>
            <a:ext cx="111125" cy="11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050" y="1125537"/>
            <a:ext cx="112713" cy="11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7475" y="1282700"/>
            <a:ext cx="111125" cy="115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3212" y="1820862"/>
            <a:ext cx="111125" cy="115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650" y="2041525"/>
            <a:ext cx="111125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7475" y="2989262"/>
            <a:ext cx="111125" cy="11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937" y="2498725"/>
            <a:ext cx="112712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387" y="3084512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687" y="3036887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9075" y="3289300"/>
            <a:ext cx="111125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62" y="3322637"/>
            <a:ext cx="112712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537" y="3525837"/>
            <a:ext cx="112712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4137" y="3322637"/>
            <a:ext cx="111125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4350" y="3732212"/>
            <a:ext cx="112713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4"/>
                </a:lnTo>
                <a:lnTo>
                  <a:pt x="83882" y="62855"/>
                </a:lnTo>
                <a:lnTo>
                  <a:pt x="74526" y="77236"/>
                </a:lnTo>
                <a:lnTo>
                  <a:pt x="60649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0425" y="3716337"/>
            <a:ext cx="112713" cy="1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9162" y="4141787"/>
            <a:ext cx="112712" cy="117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72653" y="2804795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0800" y="3597275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3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2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5952" y="164274"/>
            <a:ext cx="3024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5" dirty="0">
                <a:latin typeface="Arial Unicode MS"/>
                <a:cs typeface="Arial Unicode MS"/>
              </a:rPr>
              <a:t>Triangulation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0140" y="6272974"/>
            <a:ext cx="496379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40" dirty="0">
                <a:latin typeface="Arial Unicode MS"/>
                <a:cs typeface="Arial Unicode MS"/>
              </a:rPr>
              <a:t>3D </a:t>
            </a:r>
            <a:r>
              <a:rPr sz="1600" dirty="0">
                <a:latin typeface="Arial Unicode MS"/>
                <a:cs typeface="Arial Unicode MS"/>
              </a:rPr>
              <a:t>points can </a:t>
            </a:r>
            <a:r>
              <a:rPr sz="1600" spc="25" dirty="0">
                <a:latin typeface="Arial Unicode MS"/>
                <a:cs typeface="Arial Unicode MS"/>
              </a:rPr>
              <a:t>be </a:t>
            </a:r>
            <a:r>
              <a:rPr sz="1600" spc="5" dirty="0">
                <a:latin typeface="Arial Unicode MS"/>
                <a:cs typeface="Arial Unicode MS"/>
              </a:rPr>
              <a:t>computed </a:t>
            </a:r>
            <a:r>
              <a:rPr sz="1600" spc="15" dirty="0">
                <a:latin typeface="Arial Unicode MS"/>
                <a:cs typeface="Arial Unicode MS"/>
              </a:rPr>
              <a:t>from </a:t>
            </a:r>
            <a:r>
              <a:rPr sz="1600" spc="5" dirty="0">
                <a:latin typeface="Arial Unicode MS"/>
                <a:cs typeface="Arial Unicode MS"/>
              </a:rPr>
              <a:t>camera </a:t>
            </a:r>
            <a:r>
              <a:rPr sz="1600" spc="-10" dirty="0">
                <a:latin typeface="Arial Unicode MS"/>
                <a:cs typeface="Arial Unicode MS"/>
              </a:rPr>
              <a:t>matrices </a:t>
            </a:r>
            <a:r>
              <a:rPr sz="1600" spc="30" dirty="0">
                <a:latin typeface="Arial Unicode MS"/>
                <a:cs typeface="Arial Unicode MS"/>
              </a:rPr>
              <a:t>via  </a:t>
            </a:r>
            <a:r>
              <a:rPr sz="1600" spc="-40" dirty="0">
                <a:latin typeface="Arial Unicode MS"/>
                <a:cs typeface="Arial Unicode MS"/>
              </a:rPr>
              <a:t>SVD </a:t>
            </a:r>
            <a:r>
              <a:rPr sz="1600" spc="-30" dirty="0">
                <a:latin typeface="Arial Unicode MS"/>
                <a:cs typeface="Arial Unicode MS"/>
              </a:rPr>
              <a:t>(see </a:t>
            </a:r>
            <a:r>
              <a:rPr sz="1600" spc="50" dirty="0">
                <a:latin typeface="Arial Unicode MS"/>
                <a:cs typeface="Arial Unicode MS"/>
              </a:rPr>
              <a:t>page </a:t>
            </a:r>
            <a:r>
              <a:rPr sz="1600" spc="0" dirty="0">
                <a:latin typeface="Arial Unicode MS"/>
                <a:cs typeface="Arial Unicode MS"/>
              </a:rPr>
              <a:t>312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15" dirty="0">
                <a:latin typeface="Arial Unicode MS"/>
                <a:cs typeface="Arial Unicode MS"/>
              </a:rPr>
              <a:t>HZ </a:t>
            </a:r>
            <a:r>
              <a:rPr sz="1600" spc="50" dirty="0">
                <a:latin typeface="Arial Unicode MS"/>
                <a:cs typeface="Arial Unicode MS"/>
              </a:rPr>
              <a:t>for</a:t>
            </a:r>
            <a:r>
              <a:rPr sz="1600" spc="5" dirty="0">
                <a:latin typeface="Arial Unicode MS"/>
                <a:cs typeface="Arial Unicode MS"/>
              </a:rPr>
              <a:t> </a:t>
            </a:r>
            <a:r>
              <a:rPr sz="1600" spc="10" dirty="0">
                <a:latin typeface="Arial Unicode MS"/>
                <a:cs typeface="Arial Unicode MS"/>
              </a:rPr>
              <a:t>details)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  <a:blipFill rotWithShape="1">
                <a:blip r:embed="rId16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  <a:blipFill rotWithShape="1">
                <a:blip r:embed="rId17"/>
                <a:stretch>
                  <a:fillRect t="-6494" r="-17143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blipFill rotWithShape="1">
                <a:blip r:embed="rId21"/>
                <a:stretch>
                  <a:fillRect t="-6494" r="-69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4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→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=1,…,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73" y="100006"/>
            <a:ext cx="7964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latin typeface="Arial Unicode MS"/>
                <a:cs typeface="Arial Unicode MS"/>
              </a:rPr>
              <a:t>Algebraic approach: </a:t>
            </a:r>
            <a:r>
              <a:rPr spc="0" dirty="0">
                <a:latin typeface="Arial Unicode MS"/>
                <a:cs typeface="Arial Unicode MS"/>
              </a:rPr>
              <a:t>the </a:t>
            </a:r>
            <a:r>
              <a:rPr spc="-15" dirty="0">
                <a:latin typeface="Arial Unicode MS"/>
                <a:cs typeface="Arial Unicode MS"/>
              </a:rPr>
              <a:t>N-views</a:t>
            </a:r>
            <a:r>
              <a:rPr spc="229" dirty="0">
                <a:latin typeface="Arial Unicode MS"/>
                <a:cs typeface="Arial Unicode MS"/>
              </a:rPr>
              <a:t> </a:t>
            </a:r>
            <a:r>
              <a:rPr spc="-75" dirty="0">
                <a:latin typeface="Arial Unicode MS"/>
                <a:cs typeface="Arial Unicode MS"/>
              </a:rPr>
              <a:t>case</a:t>
            </a:r>
          </a:p>
        </p:txBody>
      </p:sp>
      <p:sp>
        <p:nvSpPr>
          <p:cNvPr id="3" name="object 3"/>
          <p:cNvSpPr/>
          <p:nvPr/>
        </p:nvSpPr>
        <p:spPr>
          <a:xfrm>
            <a:off x="4413250" y="2635250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2762" y="2635250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87" y="2617786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75" y="1181100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8975" y="1939925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975" y="1371600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975" y="2128837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8975" y="3076575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4937" y="1939925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8475" y="1371600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4937" y="1181100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475" y="2128837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475" y="3076575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937" y="1939925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4937" y="1181100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199" y="1371600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8837" y="2128837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199" y="3076575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8975" y="2697162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80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0537" y="307657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3779837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4025" y="4822825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200" y="4365625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3500" y="1173162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7925" y="1330325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662" y="1868487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2089150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7925" y="3036887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0387" y="2546350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837" y="3132137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4137" y="3084512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9525" y="3336925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8912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87" y="3573462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4587" y="3370262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779837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0875" y="3763962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612" y="4189412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64237" y="3432175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5537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987" y="3638550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0925" y="3890962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5" y="3652837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63102" y="2842323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250" y="3644900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5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91237" y="3465848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38" y="50515"/>
                </a:moveTo>
                <a:lnTo>
                  <a:pt x="74429" y="50515"/>
                </a:lnTo>
                <a:lnTo>
                  <a:pt x="744782" y="121829"/>
                </a:lnTo>
                <a:lnTo>
                  <a:pt x="747468" y="96572"/>
                </a:lnTo>
                <a:lnTo>
                  <a:pt x="314538" y="50515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5"/>
                </a:lnTo>
                <a:lnTo>
                  <a:pt x="71742" y="75773"/>
                </a:lnTo>
                <a:lnTo>
                  <a:pt x="74429" y="50515"/>
                </a:lnTo>
                <a:lnTo>
                  <a:pt x="314538" y="50515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59740" y="5326729"/>
            <a:ext cx="245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25" dirty="0" smtClean="0">
                <a:latin typeface="Arial Unicode MS"/>
                <a:cs typeface="Arial Unicode MS"/>
              </a:rPr>
              <a:t>- </a:t>
            </a:r>
            <a:r>
              <a:rPr sz="2800" spc="-55" dirty="0">
                <a:latin typeface="Arial Unicode MS"/>
                <a:cs typeface="Arial Unicode MS"/>
              </a:rPr>
              <a:t>From 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775" baseline="-19519" dirty="0">
                <a:latin typeface="Arial Unicode MS"/>
                <a:cs typeface="Arial Unicode MS"/>
              </a:rPr>
              <a:t>k </a:t>
            </a:r>
            <a:r>
              <a:rPr sz="2800" spc="65" dirty="0">
                <a:latin typeface="Arial Unicode MS"/>
                <a:cs typeface="Arial Unicode MS"/>
              </a:rPr>
              <a:t>and</a:t>
            </a:r>
            <a:r>
              <a:rPr sz="2800" spc="160" dirty="0">
                <a:latin typeface="Arial Unicode MS"/>
                <a:cs typeface="Arial Unicode MS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</a:t>
            </a:r>
            <a:r>
              <a:rPr sz="2775" spc="-7" baseline="-19519" dirty="0">
                <a:latin typeface="Arial Unicode MS"/>
                <a:cs typeface="Arial Unicode MS"/>
              </a:rPr>
              <a:t>h</a:t>
            </a:r>
            <a:endParaRPr sz="2775" baseline="-19519" dirty="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4740" y="5282374"/>
            <a:ext cx="2366010" cy="662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sz="1400" spc="35" dirty="0">
                <a:latin typeface="Arial Unicode MS"/>
                <a:cs typeface="Arial Unicode MS"/>
              </a:rPr>
              <a:t>3D </a:t>
            </a:r>
            <a:r>
              <a:rPr sz="1400" spc="-5" dirty="0">
                <a:latin typeface="Arial Unicode MS"/>
                <a:cs typeface="Arial Unicode MS"/>
              </a:rPr>
              <a:t>points </a:t>
            </a:r>
            <a:r>
              <a:rPr sz="1400" spc="-10" dirty="0">
                <a:latin typeface="Arial Unicode MS"/>
                <a:cs typeface="Arial Unicode MS"/>
              </a:rPr>
              <a:t>associated </a:t>
            </a:r>
            <a:r>
              <a:rPr sz="1400" spc="25" dirty="0">
                <a:latin typeface="Arial Unicode MS"/>
                <a:cs typeface="Arial Unicode MS"/>
              </a:rPr>
              <a:t>to </a:t>
            </a:r>
            <a:r>
              <a:rPr sz="1400" spc="15" dirty="0">
                <a:latin typeface="Arial Unicode MS"/>
                <a:cs typeface="Arial Unicode MS"/>
              </a:rPr>
              <a:t>point  </a:t>
            </a:r>
            <a:r>
              <a:rPr sz="1400" spc="-5" dirty="0">
                <a:latin typeface="Arial Unicode MS"/>
                <a:cs typeface="Arial Unicode MS"/>
              </a:rPr>
              <a:t>correspondences </a:t>
            </a:r>
            <a:r>
              <a:rPr sz="1400" spc="25" dirty="0">
                <a:latin typeface="Arial Unicode MS"/>
                <a:cs typeface="Arial Unicode MS"/>
              </a:rPr>
              <a:t>available  </a:t>
            </a:r>
            <a:r>
              <a:rPr sz="1400" spc="5" dirty="0">
                <a:latin typeface="Arial Unicode MS"/>
                <a:cs typeface="Arial Unicode MS"/>
              </a:rPr>
              <a:t>between </a:t>
            </a:r>
            <a:r>
              <a:rPr sz="1400" spc="0" dirty="0">
                <a:latin typeface="Times New Roman"/>
                <a:cs typeface="Times New Roman"/>
              </a:rPr>
              <a:t>I</a:t>
            </a:r>
            <a:r>
              <a:rPr sz="1350" spc="0" baseline="-21604" dirty="0">
                <a:latin typeface="Times New Roman"/>
                <a:cs typeface="Times New Roman"/>
              </a:rPr>
              <a:t>k </a:t>
            </a:r>
            <a:r>
              <a:rPr sz="1400" spc="25" dirty="0">
                <a:latin typeface="Arial Unicode MS"/>
                <a:cs typeface="Arial Unicode MS"/>
              </a:rPr>
              <a:t>and</a:t>
            </a:r>
            <a:r>
              <a:rPr sz="1400" spc="114" dirty="0">
                <a:latin typeface="Arial Unicode MS"/>
                <a:cs typeface="Arial Unicode MS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350" baseline="-21604" dirty="0">
                <a:latin typeface="Arial Unicode MS"/>
                <a:cs typeface="Arial Unicode MS"/>
              </a:rPr>
              <a:t>h</a:t>
            </a:r>
            <a:endParaRPr sz="1350" baseline="-21604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14972" y="5609502"/>
            <a:ext cx="389890" cy="166370"/>
          </a:xfrm>
          <a:custGeom>
            <a:avLst/>
            <a:gdLst/>
            <a:ahLst/>
            <a:cxnLst/>
            <a:rect l="l" t="t" r="r" b="b"/>
            <a:pathLst>
              <a:path w="389889" h="166370">
                <a:moveTo>
                  <a:pt x="69409" y="68612"/>
                </a:moveTo>
                <a:lnTo>
                  <a:pt x="65406" y="68990"/>
                </a:lnTo>
                <a:lnTo>
                  <a:pt x="0" y="148052"/>
                </a:lnTo>
                <a:lnTo>
                  <a:pt x="101015" y="166070"/>
                </a:lnTo>
                <a:lnTo>
                  <a:pt x="104313" y="163770"/>
                </a:lnTo>
                <a:lnTo>
                  <a:pt x="105545" y="156865"/>
                </a:lnTo>
                <a:lnTo>
                  <a:pt x="103245" y="153567"/>
                </a:lnTo>
                <a:lnTo>
                  <a:pt x="36070" y="141585"/>
                </a:lnTo>
                <a:lnTo>
                  <a:pt x="68576" y="129662"/>
                </a:lnTo>
                <a:lnTo>
                  <a:pt x="31696" y="129662"/>
                </a:lnTo>
                <a:lnTo>
                  <a:pt x="75191" y="77086"/>
                </a:lnTo>
                <a:lnTo>
                  <a:pt x="74814" y="73083"/>
                </a:lnTo>
                <a:lnTo>
                  <a:pt x="69409" y="68612"/>
                </a:lnTo>
                <a:close/>
              </a:path>
              <a:path w="389889" h="166370">
                <a:moveTo>
                  <a:pt x="385191" y="0"/>
                </a:moveTo>
                <a:lnTo>
                  <a:pt x="31696" y="129662"/>
                </a:lnTo>
                <a:lnTo>
                  <a:pt x="68576" y="129662"/>
                </a:lnTo>
                <a:lnTo>
                  <a:pt x="389564" y="11923"/>
                </a:lnTo>
                <a:lnTo>
                  <a:pt x="385191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6003" y="2507663"/>
            <a:ext cx="507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hj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59740" y="6108879"/>
            <a:ext cx="76104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-254" dirty="0">
                <a:latin typeface="Arial Unicode MS"/>
                <a:cs typeface="Arial Unicode MS"/>
              </a:rPr>
              <a:t>- </a:t>
            </a:r>
            <a:r>
              <a:rPr sz="2200" spc="-10" dirty="0">
                <a:latin typeface="Arial Unicode MS"/>
                <a:cs typeface="Arial Unicode MS"/>
              </a:rPr>
              <a:t>Pairwise </a:t>
            </a:r>
            <a:r>
              <a:rPr sz="2200" spc="-20" dirty="0">
                <a:latin typeface="Arial Unicode MS"/>
                <a:cs typeface="Arial Unicode MS"/>
              </a:rPr>
              <a:t>solutions </a:t>
            </a:r>
            <a:r>
              <a:rPr sz="2200" spc="30" dirty="0">
                <a:latin typeface="Arial Unicode MS"/>
                <a:cs typeface="Arial Unicode MS"/>
              </a:rPr>
              <a:t>may </a:t>
            </a:r>
            <a:r>
              <a:rPr sz="2200" spc="35" dirty="0">
                <a:latin typeface="Arial Unicode MS"/>
                <a:cs typeface="Arial Unicode MS"/>
              </a:rPr>
              <a:t>be </a:t>
            </a:r>
            <a:r>
              <a:rPr sz="2200" spc="15" dirty="0">
                <a:latin typeface="Arial Unicode MS"/>
                <a:cs typeface="Arial Unicode MS"/>
              </a:rPr>
              <a:t>combined </a:t>
            </a:r>
            <a:r>
              <a:rPr sz="2200" spc="25" dirty="0">
                <a:latin typeface="Arial Unicode MS"/>
                <a:cs typeface="Arial Unicode MS"/>
              </a:rPr>
              <a:t>together </a:t>
            </a:r>
            <a:r>
              <a:rPr sz="2200" spc="-25" dirty="0">
                <a:latin typeface="Arial Unicode MS"/>
                <a:cs typeface="Arial Unicode MS"/>
              </a:rPr>
              <a:t>using </a:t>
            </a:r>
            <a:r>
              <a:rPr sz="2200" i="1" spc="50" dirty="0">
                <a:latin typeface="Arial"/>
                <a:cs typeface="Arial"/>
              </a:rPr>
              <a:t>bundle  </a:t>
            </a:r>
            <a:r>
              <a:rPr sz="2200" i="1" spc="0" dirty="0">
                <a:latin typeface="Arial"/>
                <a:cs typeface="Arial"/>
              </a:rPr>
              <a:t>adjustment</a:t>
            </a:r>
            <a:endParaRPr sz="22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15741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  <a:blipFill rotWithShape="1">
                <a:blip r:embed="rId23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  <a:blipFill rotWithShape="1">
                <a:blip r:embed="rId24"/>
                <a:stretch>
                  <a:fillRect t="-6494" r="-16822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306832"/>
            <a:ext cx="5822315" cy="122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"/>
                <a:cs typeface="Arial"/>
              </a:rPr>
              <a:t>A </a:t>
            </a:r>
            <a:r>
              <a:rPr sz="4200" spc="-5" dirty="0">
                <a:latin typeface="Arial"/>
                <a:cs typeface="Arial"/>
              </a:rPr>
              <a:t>factorization method</a:t>
            </a:r>
            <a:r>
              <a:rPr sz="4200" spc="-45" dirty="0">
                <a:latin typeface="Arial"/>
                <a:cs typeface="Arial"/>
              </a:rPr>
              <a:t> </a:t>
            </a:r>
            <a:r>
              <a:rPr sz="4200" spc="585" dirty="0">
                <a:latin typeface="Arial Unicode MS"/>
                <a:cs typeface="Arial Unicode MS"/>
              </a:rPr>
              <a:t>–</a:t>
            </a:r>
            <a:endParaRPr sz="42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5" dirty="0">
                <a:latin typeface="Arial"/>
                <a:cs typeface="Arial"/>
              </a:rPr>
              <a:t>Tomasi </a:t>
            </a:r>
            <a:r>
              <a:rPr dirty="0">
                <a:latin typeface="Arial"/>
                <a:cs typeface="Arial"/>
              </a:rPr>
              <a:t>&amp; </a:t>
            </a:r>
            <a:r>
              <a:rPr spc="-5" dirty="0">
                <a:latin typeface="Arial"/>
                <a:cs typeface="Arial"/>
              </a:rPr>
              <a:t>Kanade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2021333"/>
            <a:ext cx="8114665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Unicode MS"/>
                <a:cs typeface="Arial Unicode MS"/>
              </a:rPr>
              <a:t>C. </a:t>
            </a:r>
            <a:r>
              <a:rPr sz="1400" spc="-50" dirty="0">
                <a:latin typeface="Arial Unicode MS"/>
                <a:cs typeface="Arial Unicode MS"/>
              </a:rPr>
              <a:t>Tomasi </a:t>
            </a:r>
            <a:r>
              <a:rPr sz="1400" spc="25" dirty="0">
                <a:latin typeface="Arial Unicode MS"/>
                <a:cs typeface="Arial Unicode MS"/>
              </a:rPr>
              <a:t>and </a:t>
            </a:r>
            <a:r>
              <a:rPr sz="1400" spc="-95" dirty="0">
                <a:latin typeface="Arial Unicode MS"/>
                <a:cs typeface="Arial Unicode MS"/>
              </a:rPr>
              <a:t>T. </a:t>
            </a:r>
            <a:r>
              <a:rPr sz="1400" spc="0" dirty="0">
                <a:latin typeface="Arial Unicode MS"/>
                <a:cs typeface="Arial Unicode MS"/>
              </a:rPr>
              <a:t>Kanade</a:t>
            </a:r>
            <a:r>
              <a:rPr sz="1400" u="sng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Shape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and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motion </a:t>
            </a:r>
            <a:r>
              <a:rPr sz="14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from image </a:t>
            </a:r>
            <a:r>
              <a:rPr sz="14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streams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under </a:t>
            </a:r>
            <a:r>
              <a:rPr sz="14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orthography: </a:t>
            </a:r>
            <a:r>
              <a:rPr sz="1400" u="sng" spc="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factorization 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method.</a:t>
            </a:r>
            <a:r>
              <a:rPr sz="1400" spc="5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1400" i="1" spc="-20" dirty="0">
                <a:latin typeface="Arial"/>
                <a:cs typeface="Arial"/>
              </a:rPr>
              <a:t>IJCV</a:t>
            </a:r>
            <a:r>
              <a:rPr sz="1400" spc="-20" dirty="0">
                <a:latin typeface="Arial Unicode MS"/>
                <a:cs typeface="Arial Unicode MS"/>
              </a:rPr>
              <a:t>, </a:t>
            </a:r>
            <a:r>
              <a:rPr sz="1400" spc="25" dirty="0">
                <a:latin typeface="Arial Unicode MS"/>
                <a:cs typeface="Arial Unicode MS"/>
              </a:rPr>
              <a:t>9(2):137-154, November</a:t>
            </a:r>
            <a:r>
              <a:rPr sz="1400" spc="175" dirty="0">
                <a:latin typeface="Arial Unicode MS"/>
                <a:cs typeface="Arial Unicode MS"/>
              </a:rPr>
              <a:t> </a:t>
            </a:r>
            <a:r>
              <a:rPr sz="1400" spc="50" dirty="0">
                <a:latin typeface="Arial Unicode MS"/>
                <a:cs typeface="Arial Unicode MS"/>
              </a:rPr>
              <a:t>1992.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911137"/>
            <a:ext cx="27920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</a:tabLst>
            </a:pPr>
            <a:r>
              <a:rPr sz="2800" spc="55" dirty="0">
                <a:latin typeface="Arial Unicode MS"/>
                <a:cs typeface="Arial Unicode MS"/>
              </a:rPr>
              <a:t>Data</a:t>
            </a:r>
            <a:r>
              <a:rPr sz="2800" spc="40" dirty="0">
                <a:latin typeface="Arial Unicode MS"/>
                <a:cs typeface="Arial Unicode MS"/>
              </a:rPr>
              <a:t> </a:t>
            </a:r>
            <a:r>
              <a:rPr sz="2800" spc="15" dirty="0">
                <a:latin typeface="Arial Unicode MS"/>
                <a:cs typeface="Arial Unicode MS"/>
              </a:rPr>
              <a:t>centering</a:t>
            </a:r>
            <a:endParaRPr sz="2800">
              <a:latin typeface="Arial Unicode MS"/>
              <a:cs typeface="Arial Unicode MS"/>
            </a:endParaRPr>
          </a:p>
          <a:p>
            <a:pPr marL="390525" indent="-377825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</a:tabLst>
            </a:pPr>
            <a:r>
              <a:rPr sz="2800" spc="30" dirty="0">
                <a:latin typeface="Arial Unicode MS"/>
                <a:cs typeface="Arial Unicode MS"/>
              </a:rPr>
              <a:t>Factorization</a:t>
            </a:r>
            <a:endParaRPr sz="2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6745"/>
            <a:ext cx="7645400" cy="12446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r>
              <a:rPr sz="3200" spc="85" dirty="0">
                <a:latin typeface="Arial Unicode MS"/>
                <a:cs typeface="Arial Unicode MS"/>
              </a:rPr>
              <a:t>Algebraic </a:t>
            </a:r>
            <a:r>
              <a:rPr sz="3200" spc="90" dirty="0">
                <a:latin typeface="Arial Unicode MS"/>
                <a:cs typeface="Arial Unicode MS"/>
              </a:rPr>
              <a:t>approach </a:t>
            </a:r>
            <a:r>
              <a:rPr sz="2400" spc="75" dirty="0">
                <a:latin typeface="Arial Unicode MS"/>
                <a:cs typeface="Arial Unicode MS"/>
              </a:rPr>
              <a:t>(by </a:t>
            </a:r>
            <a:r>
              <a:rPr sz="2400" spc="15" dirty="0">
                <a:latin typeface="Arial Unicode MS"/>
                <a:cs typeface="Arial Unicode MS"/>
              </a:rPr>
              <a:t>fundamental</a:t>
            </a:r>
            <a:r>
              <a:rPr sz="2400" spc="90" dirty="0">
                <a:latin typeface="Arial Unicode MS"/>
                <a:cs typeface="Arial Unicode MS"/>
              </a:rPr>
              <a:t> </a:t>
            </a:r>
            <a:r>
              <a:rPr sz="2400" spc="50" dirty="0">
                <a:latin typeface="Arial Unicode MS"/>
                <a:cs typeface="Arial Unicode MS"/>
              </a:rPr>
              <a:t>matrix)</a:t>
            </a:r>
            <a:endParaRPr sz="2400">
              <a:latin typeface="Arial Unicode MS"/>
              <a:cs typeface="Arial Unicode MS"/>
            </a:endParaRPr>
          </a:p>
          <a:p>
            <a:pPr marL="444500" indent="-431800">
              <a:lnSpc>
                <a:spcPct val="100000"/>
              </a:lnSpc>
              <a:spcBef>
                <a:spcPts val="960"/>
              </a:spcBef>
              <a:buChar char="•"/>
              <a:tabLst>
                <a:tab pos="444500" algn="l"/>
              </a:tabLst>
            </a:pPr>
            <a:r>
              <a:rPr sz="3200" spc="35" dirty="0">
                <a:latin typeface="Arial Unicode MS"/>
                <a:cs typeface="Arial Unicode MS"/>
              </a:rPr>
              <a:t>Factorization </a:t>
            </a:r>
            <a:r>
              <a:rPr sz="3200" spc="25" dirty="0">
                <a:latin typeface="Arial Unicode MS"/>
                <a:cs typeface="Arial Unicode MS"/>
              </a:rPr>
              <a:t>method </a:t>
            </a:r>
            <a:r>
              <a:rPr sz="2400" spc="75" dirty="0">
                <a:latin typeface="Arial Unicode MS"/>
                <a:cs typeface="Arial Unicode MS"/>
              </a:rPr>
              <a:t>(by</a:t>
            </a:r>
            <a:r>
              <a:rPr sz="2400" spc="190" dirty="0">
                <a:latin typeface="Arial Unicode MS"/>
                <a:cs typeface="Arial Unicode MS"/>
              </a:rPr>
              <a:t> </a:t>
            </a:r>
            <a:r>
              <a:rPr sz="2400" spc="-30" dirty="0">
                <a:latin typeface="Arial Unicode MS"/>
                <a:cs typeface="Arial Unicode MS"/>
              </a:rPr>
              <a:t>SVD)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2971800"/>
            <a:ext cx="8458200" cy="609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99440" indent="-431800">
              <a:lnSpc>
                <a:spcPct val="100000"/>
              </a:lnSpc>
              <a:spcBef>
                <a:spcPts val="225"/>
              </a:spcBef>
              <a:buChar char="•"/>
              <a:tabLst>
                <a:tab pos="599440" algn="l"/>
              </a:tabLst>
            </a:pPr>
            <a:r>
              <a:rPr sz="3200" spc="-20" dirty="0">
                <a:latin typeface="Arial Unicode MS"/>
                <a:cs typeface="Arial Unicode MS"/>
              </a:rPr>
              <a:t>Bundle</a:t>
            </a:r>
            <a:r>
              <a:rPr sz="3200" spc="90" dirty="0">
                <a:latin typeface="Arial Unicode MS"/>
                <a:cs typeface="Arial Unicode MS"/>
              </a:rPr>
              <a:t> </a:t>
            </a:r>
            <a:r>
              <a:rPr sz="3200" spc="-20" dirty="0">
                <a:latin typeface="Arial Unicode MS"/>
                <a:cs typeface="Arial Unicode MS"/>
              </a:rPr>
              <a:t>adjustment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5453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 Unicode MS"/>
                <a:cs typeface="Arial Unicode MS"/>
              </a:rPr>
              <a:t>Structure-from-Motion</a:t>
            </a:r>
            <a:r>
              <a:rPr spc="125" dirty="0">
                <a:latin typeface="Arial Unicode MS"/>
                <a:cs typeface="Arial Unicode MS"/>
              </a:rPr>
              <a:t> </a:t>
            </a:r>
            <a:r>
              <a:rPr spc="40" dirty="0">
                <a:latin typeface="Arial Unicode MS"/>
                <a:cs typeface="Arial Unicode MS"/>
              </a:rPr>
              <a:t>Algorithms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700952"/>
            <a:ext cx="769556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71780" algn="l"/>
              </a:tabLst>
            </a:pPr>
            <a:r>
              <a:rPr sz="2800" spc="-20" dirty="0">
                <a:latin typeface="Calibri"/>
                <a:cs typeface="Calibri"/>
              </a:rPr>
              <a:t>Factorization </a:t>
            </a:r>
            <a:r>
              <a:rPr sz="2800" spc="-5" dirty="0">
                <a:latin typeface="Calibri"/>
                <a:cs typeface="Calibri"/>
              </a:rPr>
              <a:t>methods assume all </a:t>
            </a:r>
            <a:r>
              <a:rPr sz="2800" spc="-10" dirty="0">
                <a:latin typeface="Calibri"/>
                <a:cs typeface="Calibri"/>
              </a:rPr>
              <a:t>points </a:t>
            </a:r>
            <a:r>
              <a:rPr sz="2800" spc="-15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visible.  </a:t>
            </a:r>
            <a:r>
              <a:rPr sz="2800" spc="-5" dirty="0">
                <a:latin typeface="Calibri"/>
                <a:cs typeface="Calibri"/>
              </a:rPr>
              <a:t>This not true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if:</a:t>
            </a:r>
            <a:endParaRPr sz="2800">
              <a:latin typeface="Calibri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sz="2800" spc="-5" dirty="0">
                <a:latin typeface="Calibri"/>
                <a:cs typeface="Calibri"/>
              </a:rPr>
              <a:t>occlusions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occur</a:t>
            </a:r>
            <a:endParaRPr sz="2800">
              <a:latin typeface="Calibri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sz="2800" spc="-20" dirty="0">
                <a:latin typeface="Calibri"/>
                <a:cs typeface="Calibri"/>
              </a:rPr>
              <a:t>failure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latin typeface="Calibri"/>
                <a:cs typeface="Calibri"/>
              </a:rPr>
              <a:t>establishing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correspondences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alibri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har char="•"/>
              <a:tabLst>
                <a:tab pos="271780" algn="l"/>
              </a:tabLst>
            </a:pPr>
            <a:r>
              <a:rPr sz="2800" spc="-15" dirty="0">
                <a:latin typeface="Calibri"/>
                <a:cs typeface="Calibri"/>
              </a:rPr>
              <a:t>Algebraic </a:t>
            </a:r>
            <a:r>
              <a:rPr sz="2800" spc="-5" dirty="0">
                <a:latin typeface="Calibri"/>
                <a:cs typeface="Calibri"/>
              </a:rPr>
              <a:t>methods </a:t>
            </a:r>
            <a:r>
              <a:rPr sz="2800" spc="-10" dirty="0">
                <a:latin typeface="Calibri"/>
                <a:cs typeface="Calibri"/>
              </a:rPr>
              <a:t>work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51574"/>
            <a:ext cx="8159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Limitations </a:t>
            </a:r>
            <a:r>
              <a:rPr sz="4400" dirty="0"/>
              <a:t>of the </a:t>
            </a:r>
            <a:r>
              <a:rPr sz="4400" spc="-10" dirty="0"/>
              <a:t>approaches </a:t>
            </a:r>
            <a:r>
              <a:rPr sz="4400" dirty="0"/>
              <a:t>so</a:t>
            </a:r>
            <a:r>
              <a:rPr sz="4400" spc="-10" dirty="0"/>
              <a:t> </a:t>
            </a:r>
            <a:r>
              <a:rPr sz="4400" spc="-30" dirty="0"/>
              <a:t>far</a:t>
            </a:r>
            <a:endParaRPr sz="4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824"/>
            <a:ext cx="7476490" cy="162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0">
              <a:lnSpc>
                <a:spcPct val="100000"/>
              </a:lnSpc>
              <a:spcBef>
                <a:spcPts val="100"/>
              </a:spcBef>
            </a:pPr>
            <a:r>
              <a:rPr sz="3400" spc="-20" dirty="0">
                <a:latin typeface="Arial Unicode MS"/>
                <a:cs typeface="Arial Unicode MS"/>
              </a:rPr>
              <a:t>Bundle</a:t>
            </a:r>
            <a:r>
              <a:rPr sz="3400" spc="90" dirty="0">
                <a:latin typeface="Arial Unicode MS"/>
                <a:cs typeface="Arial Unicode MS"/>
              </a:rPr>
              <a:t> </a:t>
            </a:r>
            <a:r>
              <a:rPr sz="3400" spc="-25" dirty="0">
                <a:latin typeface="Arial Unicode MS"/>
                <a:cs typeface="Arial Unicode MS"/>
              </a:rPr>
              <a:t>adjustment</a:t>
            </a:r>
            <a:endParaRPr sz="3400">
              <a:latin typeface="Arial Unicode MS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30" dirty="0">
                <a:latin typeface="Arial Unicode MS"/>
                <a:cs typeface="Arial Unicode MS"/>
              </a:rPr>
              <a:t>Non-linear </a:t>
            </a:r>
            <a:r>
              <a:rPr sz="2400" spc="5" dirty="0">
                <a:latin typeface="Arial Unicode MS"/>
                <a:cs typeface="Arial Unicode MS"/>
              </a:rPr>
              <a:t>method </a:t>
            </a:r>
            <a:r>
              <a:rPr sz="2400" spc="75" dirty="0">
                <a:latin typeface="Arial Unicode MS"/>
                <a:cs typeface="Arial Unicode MS"/>
              </a:rPr>
              <a:t>for </a:t>
            </a:r>
            <a:r>
              <a:rPr sz="2400" spc="30" dirty="0">
                <a:latin typeface="Arial Unicode MS"/>
                <a:cs typeface="Arial Unicode MS"/>
              </a:rPr>
              <a:t>refining </a:t>
            </a:r>
            <a:r>
              <a:rPr sz="2400" spc="-20" dirty="0">
                <a:latin typeface="Arial Unicode MS"/>
                <a:cs typeface="Arial Unicode MS"/>
              </a:rPr>
              <a:t>structure </a:t>
            </a:r>
            <a:r>
              <a:rPr sz="2400" spc="50" dirty="0">
                <a:latin typeface="Arial Unicode MS"/>
                <a:cs typeface="Arial Unicode MS"/>
              </a:rPr>
              <a:t>and</a:t>
            </a:r>
            <a:r>
              <a:rPr sz="2400" spc="300" dirty="0">
                <a:latin typeface="Arial Unicode MS"/>
                <a:cs typeface="Arial Unicode MS"/>
              </a:rPr>
              <a:t> </a:t>
            </a:r>
            <a:r>
              <a:rPr sz="2400" spc="15" dirty="0">
                <a:latin typeface="Arial Unicode MS"/>
                <a:cs typeface="Arial Unicode MS"/>
              </a:rPr>
              <a:t>motion</a:t>
            </a:r>
            <a:endParaRPr sz="2400">
              <a:latin typeface="Arial Unicode MS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25" dirty="0">
                <a:latin typeface="Arial Unicode MS"/>
                <a:cs typeface="Arial Unicode MS"/>
              </a:rPr>
              <a:t>Minimizes </a:t>
            </a:r>
            <a:r>
              <a:rPr sz="2400" spc="10" dirty="0">
                <a:latin typeface="Arial Unicode MS"/>
                <a:cs typeface="Arial Unicode MS"/>
              </a:rPr>
              <a:t>re-projection</a:t>
            </a:r>
            <a:r>
              <a:rPr sz="2400" spc="100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error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1365" y="644124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</a:t>
            </a:r>
            <a:r>
              <a:rPr sz="1800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46312" y="2996374"/>
            <a:ext cx="4820286" cy="3544126"/>
            <a:chOff x="2246312" y="2996374"/>
            <a:chExt cx="4820286" cy="3544126"/>
          </a:xfrm>
        </p:grpSpPr>
        <p:sp>
          <p:nvSpPr>
            <p:cNvPr id="8" name="object 8"/>
            <p:cNvSpPr/>
            <p:nvPr/>
          </p:nvSpPr>
          <p:spPr>
            <a:xfrm>
              <a:off x="2463800" y="3305175"/>
              <a:ext cx="1713230" cy="2291080"/>
            </a:xfrm>
            <a:custGeom>
              <a:avLst/>
              <a:gdLst/>
              <a:ahLst/>
              <a:cxnLst/>
              <a:rect l="l" t="t" r="r" b="b"/>
              <a:pathLst>
                <a:path w="1713229" h="2291079">
                  <a:moveTo>
                    <a:pt x="0" y="2290763"/>
                  </a:moveTo>
                  <a:lnTo>
                    <a:pt x="17129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6712" y="3305175"/>
              <a:ext cx="313055" cy="3200400"/>
            </a:xfrm>
            <a:custGeom>
              <a:avLst/>
              <a:gdLst/>
              <a:ahLst/>
              <a:cxnLst/>
              <a:rect l="l" t="t" r="r" b="b"/>
              <a:pathLst>
                <a:path w="313054" h="3200400">
                  <a:moveTo>
                    <a:pt x="312737" y="3200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6712" y="3305175"/>
              <a:ext cx="2492375" cy="2781300"/>
            </a:xfrm>
            <a:custGeom>
              <a:avLst/>
              <a:gdLst/>
              <a:ahLst/>
              <a:cxnLst/>
              <a:rect l="l" t="t" r="r" b="b"/>
              <a:pathLst>
                <a:path w="2492375" h="2781300">
                  <a:moveTo>
                    <a:pt x="2492375" y="27813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312" y="5311775"/>
              <a:ext cx="1295400" cy="871855"/>
            </a:xfrm>
            <a:custGeom>
              <a:avLst/>
              <a:gdLst/>
              <a:ahLst/>
              <a:cxnLst/>
              <a:rect l="l" t="t" r="r" b="b"/>
              <a:pathLst>
                <a:path w="1295400" h="871854">
                  <a:moveTo>
                    <a:pt x="0" y="0"/>
                  </a:moveTo>
                  <a:lnTo>
                    <a:pt x="1295400" y="0"/>
                  </a:lnTo>
                  <a:lnTo>
                    <a:pt x="1295400" y="871538"/>
                  </a:lnTo>
                  <a:lnTo>
                    <a:pt x="0" y="8715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6312" y="454977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3000" y="1143000"/>
                  </a:moveTo>
                  <a:lnTo>
                    <a:pt x="0" y="857250"/>
                  </a:lnTo>
                  <a:lnTo>
                    <a:pt x="0" y="0"/>
                  </a:lnTo>
                  <a:lnTo>
                    <a:pt x="1143000" y="285750"/>
                  </a:lnTo>
                  <a:lnTo>
                    <a:pt x="1143000" y="1143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12" y="4778375"/>
              <a:ext cx="1143000" cy="1135380"/>
            </a:xfrm>
            <a:custGeom>
              <a:avLst/>
              <a:gdLst/>
              <a:ahLst/>
              <a:cxnLst/>
              <a:rect l="l" t="t" r="r" b="b"/>
              <a:pathLst>
                <a:path w="1143000" h="1135379">
                  <a:moveTo>
                    <a:pt x="0" y="1135063"/>
                  </a:moveTo>
                  <a:lnTo>
                    <a:pt x="1143000" y="851296"/>
                  </a:lnTo>
                  <a:lnTo>
                    <a:pt x="1143000" y="0"/>
                  </a:lnTo>
                  <a:lnTo>
                    <a:pt x="0" y="283765"/>
                  </a:lnTo>
                  <a:lnTo>
                    <a:pt x="0" y="1135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6862" y="3289305"/>
              <a:ext cx="148178" cy="1552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5275" y="4994275"/>
              <a:ext cx="84137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7212" y="561022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4550" y="525303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010853" y="50850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1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74540" y="56184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2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35053" y="5010403"/>
              <a:ext cx="301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m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246476" y="2996374"/>
              <a:ext cx="15982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Reconstructed</a:t>
              </a:r>
              <a:r>
                <a:rPr sz="1800" spc="-45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248853" y="5642737"/>
              <a:ext cx="279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744653" y="6053899"/>
              <a:ext cx="3219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478087" y="3352800"/>
              <a:ext cx="2170430" cy="2256155"/>
            </a:xfrm>
            <a:custGeom>
              <a:avLst/>
              <a:gdLst/>
              <a:ahLst/>
              <a:cxnLst/>
              <a:rect l="l" t="t" r="r" b="b"/>
              <a:pathLst>
                <a:path w="2170429" h="2256154">
                  <a:moveTo>
                    <a:pt x="0" y="2255838"/>
                  </a:moveTo>
                  <a:lnTo>
                    <a:pt x="2170112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3354387"/>
              <a:ext cx="65405" cy="3111500"/>
            </a:xfrm>
            <a:custGeom>
              <a:avLst/>
              <a:gdLst/>
              <a:ahLst/>
              <a:cxnLst/>
              <a:rect l="l" t="t" r="r" b="b"/>
              <a:pathLst>
                <a:path w="65404" h="3111500">
                  <a:moveTo>
                    <a:pt x="0" y="3111500"/>
                  </a:moveTo>
                  <a:lnTo>
                    <a:pt x="65088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3352800"/>
              <a:ext cx="2122805" cy="2717800"/>
            </a:xfrm>
            <a:custGeom>
              <a:avLst/>
              <a:gdLst/>
              <a:ahLst/>
              <a:cxnLst/>
              <a:rect l="l" t="t" r="r" b="b"/>
              <a:pathLst>
                <a:path w="2122804" h="2717800">
                  <a:moveTo>
                    <a:pt x="2122488" y="2717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1550" y="5199062"/>
              <a:ext cx="84137" cy="87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51625" y="6057900"/>
              <a:ext cx="84137" cy="8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57700" y="645318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637" y="555307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7225" y="5688012"/>
              <a:ext cx="84137" cy="873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05125" y="5076825"/>
              <a:ext cx="84137" cy="87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288539" y="4742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12540" y="5504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2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488940" y="5337938"/>
              <a:ext cx="568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476750" y="3333750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726940" y="3148774"/>
              <a:ext cx="14268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Times New Roman"/>
                  <a:cs typeface="Times New Roman"/>
                </a:rPr>
                <a:t>ground </a:t>
              </a:r>
              <a:r>
                <a:rPr sz="1800" spc="-5" dirty="0">
                  <a:latin typeface="Times New Roman"/>
                  <a:cs typeface="Times New Roman"/>
                </a:rPr>
                <a:t>truth</a:t>
              </a:r>
              <a:r>
                <a:rPr sz="1800" spc="-80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1875" y="2057400"/>
            <a:ext cx="177165" cy="652145"/>
          </a:xfrm>
          <a:custGeom>
            <a:avLst/>
            <a:gdLst/>
            <a:ahLst/>
            <a:cxnLst/>
            <a:rect l="l" t="t" r="r" b="b"/>
            <a:pathLst>
              <a:path w="177164" h="652144">
                <a:moveTo>
                  <a:pt x="42241" y="75279"/>
                </a:moveTo>
                <a:lnTo>
                  <a:pt x="32459" y="75279"/>
                </a:lnTo>
                <a:lnTo>
                  <a:pt x="167487" y="651960"/>
                </a:lnTo>
                <a:lnTo>
                  <a:pt x="176761" y="649789"/>
                </a:lnTo>
                <a:lnTo>
                  <a:pt x="42241" y="75279"/>
                </a:lnTo>
                <a:close/>
              </a:path>
              <a:path w="177164" h="652144">
                <a:moveTo>
                  <a:pt x="19724" y="0"/>
                </a:moveTo>
                <a:lnTo>
                  <a:pt x="0" y="82878"/>
                </a:lnTo>
                <a:lnTo>
                  <a:pt x="32459" y="75279"/>
                </a:lnTo>
                <a:lnTo>
                  <a:pt x="42241" y="75279"/>
                </a:lnTo>
                <a:lnTo>
                  <a:pt x="41733" y="73107"/>
                </a:lnTo>
                <a:lnTo>
                  <a:pt x="74193" y="65507"/>
                </a:lnTo>
                <a:lnTo>
                  <a:pt x="19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3540" y="2638108"/>
            <a:ext cx="8042275" cy="396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747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Unicode MS"/>
                <a:cs typeface="Arial Unicode MS"/>
              </a:rPr>
              <a:t>measurements</a:t>
            </a:r>
            <a:endParaRPr sz="24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305"/>
              </a:spcBef>
            </a:pPr>
            <a:r>
              <a:rPr sz="2800" spc="5" dirty="0">
                <a:latin typeface="Arial Unicode MS"/>
                <a:cs typeface="Arial Unicode MS"/>
              </a:rPr>
              <a:t>D </a:t>
            </a:r>
            <a:r>
              <a:rPr sz="2800" spc="-95" dirty="0">
                <a:latin typeface="Arial Unicode MS"/>
                <a:cs typeface="Arial Unicode MS"/>
              </a:rPr>
              <a:t>is </a:t>
            </a:r>
            <a:r>
              <a:rPr sz="2800" dirty="0">
                <a:latin typeface="Arial Unicode MS"/>
                <a:cs typeface="Arial Unicode MS"/>
              </a:rPr>
              <a:t>the </a:t>
            </a:r>
            <a:r>
              <a:rPr sz="2800" spc="40" dirty="0">
                <a:latin typeface="Arial Unicode MS"/>
                <a:cs typeface="Arial Unicode MS"/>
              </a:rPr>
              <a:t>nonlinear</a:t>
            </a:r>
            <a:r>
              <a:rPr sz="2800" spc="409" dirty="0">
                <a:latin typeface="Arial Unicode MS"/>
                <a:cs typeface="Arial Unicode MS"/>
              </a:rPr>
              <a:t> </a:t>
            </a:r>
            <a:r>
              <a:rPr sz="2800" spc="50" dirty="0">
                <a:latin typeface="Arial Unicode MS"/>
                <a:cs typeface="Arial Unicode MS"/>
              </a:rPr>
              <a:t>mapping</a:t>
            </a:r>
            <a:endParaRPr sz="2800">
              <a:latin typeface="Arial Unicode MS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sz="2800" spc="85" dirty="0">
                <a:latin typeface="Arial Unicode MS"/>
                <a:cs typeface="Arial Unicode MS"/>
              </a:rPr>
              <a:t>Newton</a:t>
            </a:r>
            <a:r>
              <a:rPr sz="2800" spc="75" dirty="0">
                <a:latin typeface="Arial Unicode MS"/>
                <a:cs typeface="Arial Unicode MS"/>
              </a:rPr>
              <a:t> </a:t>
            </a:r>
            <a:r>
              <a:rPr sz="2800" spc="100" dirty="0">
                <a:latin typeface="Arial Unicode MS"/>
                <a:cs typeface="Arial Unicode MS"/>
              </a:rPr>
              <a:t>Method</a:t>
            </a:r>
            <a:endParaRPr sz="2800">
              <a:latin typeface="Arial Unicode MS"/>
              <a:cs typeface="Arial Unicode MS"/>
            </a:endParaRPr>
          </a:p>
          <a:p>
            <a:pPr marL="200025" indent="-187325">
              <a:lnSpc>
                <a:spcPts val="3345"/>
              </a:lnSpc>
              <a:buChar char="-"/>
              <a:tabLst>
                <a:tab pos="200025" algn="l"/>
              </a:tabLst>
            </a:pPr>
            <a:r>
              <a:rPr sz="2800" spc="25" dirty="0">
                <a:latin typeface="Arial Unicode MS"/>
                <a:cs typeface="Arial Unicode MS"/>
              </a:rPr>
              <a:t>Levenberg-Marquardt</a:t>
            </a:r>
            <a:r>
              <a:rPr sz="2800" spc="75" dirty="0">
                <a:latin typeface="Arial Unicode MS"/>
                <a:cs typeface="Arial Unicode MS"/>
              </a:rPr>
              <a:t> </a:t>
            </a:r>
            <a:r>
              <a:rPr sz="2800" spc="65" dirty="0">
                <a:latin typeface="Arial Unicode MS"/>
                <a:cs typeface="Arial Unicode MS"/>
              </a:rPr>
              <a:t>Algorithm</a:t>
            </a:r>
            <a:endParaRPr sz="2800">
              <a:latin typeface="Arial Unicode MS"/>
              <a:cs typeface="Arial Unicode MS"/>
            </a:endParaRPr>
          </a:p>
          <a:p>
            <a:pPr marL="1654175" lvl="1" indent="-269875">
              <a:lnSpc>
                <a:spcPct val="100000"/>
              </a:lnSpc>
              <a:spcBef>
                <a:spcPts val="1140"/>
              </a:spcBef>
              <a:buChar char="•"/>
              <a:tabLst>
                <a:tab pos="1654175" algn="l"/>
              </a:tabLst>
            </a:pPr>
            <a:r>
              <a:rPr sz="2000" spc="15" dirty="0">
                <a:latin typeface="Arial Unicode MS"/>
                <a:cs typeface="Arial Unicode MS"/>
              </a:rPr>
              <a:t>Iterative, </a:t>
            </a:r>
            <a:r>
              <a:rPr sz="2000" spc="-30" dirty="0">
                <a:latin typeface="Arial Unicode MS"/>
                <a:cs typeface="Arial Unicode MS"/>
              </a:rPr>
              <a:t>starts </a:t>
            </a:r>
            <a:r>
              <a:rPr sz="2000" spc="25" dirty="0">
                <a:latin typeface="Arial Unicode MS"/>
                <a:cs typeface="Arial Unicode MS"/>
              </a:rPr>
              <a:t>from </a:t>
            </a:r>
            <a:r>
              <a:rPr sz="2000" spc="30" dirty="0">
                <a:latin typeface="Arial Unicode MS"/>
                <a:cs typeface="Arial Unicode MS"/>
              </a:rPr>
              <a:t>initial</a:t>
            </a:r>
            <a:r>
              <a:rPr sz="2000" spc="204" dirty="0">
                <a:latin typeface="Arial Unicode MS"/>
                <a:cs typeface="Arial Unicode MS"/>
              </a:rPr>
              <a:t> </a:t>
            </a:r>
            <a:r>
              <a:rPr sz="2000" dirty="0">
                <a:latin typeface="Arial Unicode MS"/>
                <a:cs typeface="Arial Unicode MS"/>
              </a:rPr>
              <a:t>solution</a:t>
            </a:r>
            <a:endParaRPr sz="2000">
              <a:latin typeface="Arial Unicode MS"/>
              <a:cs typeface="Arial Unicode MS"/>
            </a:endParaRPr>
          </a:p>
          <a:p>
            <a:pPr marL="1654175" lvl="1" indent="-269875">
              <a:lnSpc>
                <a:spcPct val="100000"/>
              </a:lnSpc>
              <a:buChar char="•"/>
              <a:tabLst>
                <a:tab pos="1654175" algn="l"/>
              </a:tabLst>
            </a:pPr>
            <a:r>
              <a:rPr sz="2000" spc="140" dirty="0">
                <a:latin typeface="Arial Unicode MS"/>
                <a:cs typeface="Arial Unicode MS"/>
              </a:rPr>
              <a:t>May </a:t>
            </a:r>
            <a:r>
              <a:rPr sz="2000" spc="35" dirty="0">
                <a:latin typeface="Arial Unicode MS"/>
                <a:cs typeface="Arial Unicode MS"/>
              </a:rPr>
              <a:t>be </a:t>
            </a:r>
            <a:r>
              <a:rPr sz="2000" dirty="0">
                <a:latin typeface="Arial Unicode MS"/>
                <a:cs typeface="Arial Unicode MS"/>
              </a:rPr>
              <a:t>slow </a:t>
            </a:r>
            <a:r>
              <a:rPr sz="2000" spc="40" dirty="0">
                <a:latin typeface="Arial Unicode MS"/>
                <a:cs typeface="Arial Unicode MS"/>
              </a:rPr>
              <a:t>if </a:t>
            </a:r>
            <a:r>
              <a:rPr sz="2000" spc="30" dirty="0">
                <a:latin typeface="Arial Unicode MS"/>
                <a:cs typeface="Arial Unicode MS"/>
              </a:rPr>
              <a:t>initial </a:t>
            </a:r>
            <a:r>
              <a:rPr sz="2000" dirty="0">
                <a:latin typeface="Arial Unicode MS"/>
                <a:cs typeface="Arial Unicode MS"/>
              </a:rPr>
              <a:t>solution </a:t>
            </a:r>
            <a:r>
              <a:rPr sz="2000" spc="75" dirty="0">
                <a:latin typeface="Arial Unicode MS"/>
                <a:cs typeface="Arial Unicode MS"/>
              </a:rPr>
              <a:t>far </a:t>
            </a:r>
            <a:r>
              <a:rPr sz="2000" spc="25" dirty="0">
                <a:latin typeface="Arial Unicode MS"/>
                <a:cs typeface="Arial Unicode MS"/>
              </a:rPr>
              <a:t>from </a:t>
            </a:r>
            <a:r>
              <a:rPr sz="2000" spc="50" dirty="0">
                <a:latin typeface="Arial Unicode MS"/>
                <a:cs typeface="Arial Unicode MS"/>
              </a:rPr>
              <a:t>real</a:t>
            </a:r>
            <a:r>
              <a:rPr sz="2000" spc="180" dirty="0">
                <a:latin typeface="Arial Unicode MS"/>
                <a:cs typeface="Arial Unicode MS"/>
              </a:rPr>
              <a:t> </a:t>
            </a:r>
            <a:r>
              <a:rPr sz="2000" dirty="0">
                <a:latin typeface="Arial Unicode MS"/>
                <a:cs typeface="Arial Unicode MS"/>
              </a:rPr>
              <a:t>solution</a:t>
            </a:r>
            <a:endParaRPr sz="2000">
              <a:latin typeface="Arial Unicode MS"/>
              <a:cs typeface="Arial Unicode MS"/>
            </a:endParaRPr>
          </a:p>
          <a:p>
            <a:pPr marL="1654175" lvl="1" indent="-269875">
              <a:lnSpc>
                <a:spcPct val="100000"/>
              </a:lnSpc>
              <a:buChar char="•"/>
              <a:tabLst>
                <a:tab pos="1654175" algn="l"/>
              </a:tabLst>
            </a:pPr>
            <a:r>
              <a:rPr sz="2000" spc="-30" dirty="0">
                <a:latin typeface="Arial Unicode MS"/>
                <a:cs typeface="Arial Unicode MS"/>
              </a:rPr>
              <a:t>Estimated </a:t>
            </a:r>
            <a:r>
              <a:rPr sz="2000" dirty="0">
                <a:latin typeface="Arial Unicode MS"/>
                <a:cs typeface="Arial Unicode MS"/>
              </a:rPr>
              <a:t>solution </a:t>
            </a:r>
            <a:r>
              <a:rPr sz="2000" spc="25" dirty="0">
                <a:latin typeface="Arial Unicode MS"/>
                <a:cs typeface="Arial Unicode MS"/>
              </a:rPr>
              <a:t>may </a:t>
            </a:r>
            <a:r>
              <a:rPr sz="2000" spc="35" dirty="0">
                <a:latin typeface="Arial Unicode MS"/>
                <a:cs typeface="Arial Unicode MS"/>
              </a:rPr>
              <a:t>be </a:t>
            </a:r>
            <a:r>
              <a:rPr sz="2000" spc="0" dirty="0">
                <a:latin typeface="Arial Unicode MS"/>
                <a:cs typeface="Arial Unicode MS"/>
              </a:rPr>
              <a:t>function </a:t>
            </a:r>
            <a:r>
              <a:rPr sz="2000" spc="55" dirty="0">
                <a:latin typeface="Arial Unicode MS"/>
                <a:cs typeface="Arial Unicode MS"/>
              </a:rPr>
              <a:t>of </a:t>
            </a:r>
            <a:r>
              <a:rPr sz="2000" dirty="0">
                <a:latin typeface="Arial Unicode MS"/>
                <a:cs typeface="Arial Unicode MS"/>
              </a:rPr>
              <a:t>the </a:t>
            </a:r>
            <a:r>
              <a:rPr sz="2000" spc="30" dirty="0">
                <a:latin typeface="Arial Unicode MS"/>
                <a:cs typeface="Arial Unicode MS"/>
              </a:rPr>
              <a:t>initial</a:t>
            </a:r>
            <a:r>
              <a:rPr sz="2000" spc="430" dirty="0">
                <a:latin typeface="Arial Unicode MS"/>
                <a:cs typeface="Arial Unicode MS"/>
              </a:rPr>
              <a:t> </a:t>
            </a:r>
            <a:r>
              <a:rPr sz="2000" dirty="0">
                <a:latin typeface="Arial Unicode MS"/>
                <a:cs typeface="Arial Unicode MS"/>
              </a:rPr>
              <a:t>solution</a:t>
            </a:r>
            <a:endParaRPr sz="2000">
              <a:latin typeface="Arial Unicode MS"/>
              <a:cs typeface="Arial Unicode MS"/>
            </a:endParaRPr>
          </a:p>
          <a:p>
            <a:pPr marL="1654175" lvl="1" indent="-269875">
              <a:lnSpc>
                <a:spcPct val="100000"/>
              </a:lnSpc>
              <a:buChar char="•"/>
              <a:tabLst>
                <a:tab pos="1654175" algn="l"/>
              </a:tabLst>
            </a:pPr>
            <a:r>
              <a:rPr sz="2000" spc="60" dirty="0">
                <a:latin typeface="Arial Unicode MS"/>
                <a:cs typeface="Arial Unicode MS"/>
              </a:rPr>
              <a:t>Newton </a:t>
            </a:r>
            <a:r>
              <a:rPr sz="2000" spc="0" dirty="0">
                <a:latin typeface="Arial Unicode MS"/>
                <a:cs typeface="Arial Unicode MS"/>
              </a:rPr>
              <a:t>requires </a:t>
            </a:r>
            <a:r>
              <a:rPr sz="2000" dirty="0">
                <a:latin typeface="Arial Unicode MS"/>
                <a:cs typeface="Arial Unicode MS"/>
              </a:rPr>
              <a:t>the </a:t>
            </a:r>
            <a:r>
              <a:rPr sz="2000" spc="15" dirty="0">
                <a:latin typeface="Arial Unicode MS"/>
                <a:cs typeface="Arial Unicode MS"/>
              </a:rPr>
              <a:t>computation </a:t>
            </a:r>
            <a:r>
              <a:rPr sz="2000" spc="55" dirty="0">
                <a:latin typeface="Arial Unicode MS"/>
                <a:cs typeface="Arial Unicode MS"/>
              </a:rPr>
              <a:t>of </a:t>
            </a:r>
            <a:r>
              <a:rPr sz="2000" spc="-60" dirty="0">
                <a:latin typeface="Arial Unicode MS"/>
                <a:cs typeface="Arial Unicode MS"/>
              </a:rPr>
              <a:t>J,</a:t>
            </a:r>
            <a:r>
              <a:rPr sz="2000" spc="185" dirty="0">
                <a:latin typeface="Arial Unicode MS"/>
                <a:cs typeface="Arial Unicode MS"/>
              </a:rPr>
              <a:t> </a:t>
            </a:r>
            <a:r>
              <a:rPr sz="2000" spc="15" dirty="0">
                <a:latin typeface="Arial Unicode MS"/>
                <a:cs typeface="Arial Unicode MS"/>
              </a:rPr>
              <a:t>H</a:t>
            </a:r>
            <a:endParaRPr sz="2000">
              <a:latin typeface="Arial Unicode MS"/>
              <a:cs typeface="Arial Unicode MS"/>
            </a:endParaRPr>
          </a:p>
          <a:p>
            <a:pPr marL="1654175" lvl="1" indent="-269875">
              <a:lnSpc>
                <a:spcPct val="100000"/>
              </a:lnSpc>
              <a:spcBef>
                <a:spcPts val="200"/>
              </a:spcBef>
              <a:buSzPct val="111111"/>
              <a:buChar char="•"/>
              <a:tabLst>
                <a:tab pos="1654175" algn="l"/>
              </a:tabLst>
            </a:pPr>
            <a:r>
              <a:rPr sz="1800" spc="10" dirty="0">
                <a:latin typeface="Arial Unicode MS"/>
                <a:cs typeface="Arial Unicode MS"/>
              </a:rPr>
              <a:t>Levenberg-Marquardt doesn’t </a:t>
            </a:r>
            <a:r>
              <a:rPr sz="1800" spc="25" dirty="0">
                <a:latin typeface="Arial Unicode MS"/>
                <a:cs typeface="Arial Unicode MS"/>
              </a:rPr>
              <a:t>require </a:t>
            </a:r>
            <a:r>
              <a:rPr sz="1800" spc="-5" dirty="0">
                <a:latin typeface="Arial Unicode MS"/>
                <a:cs typeface="Arial Unicode MS"/>
              </a:rPr>
              <a:t>the </a:t>
            </a:r>
            <a:r>
              <a:rPr sz="1800" spc="10" dirty="0">
                <a:latin typeface="Arial Unicode MS"/>
                <a:cs typeface="Arial Unicode MS"/>
              </a:rPr>
              <a:t>computation </a:t>
            </a:r>
            <a:r>
              <a:rPr sz="1800" spc="50" dirty="0">
                <a:latin typeface="Arial Unicode MS"/>
                <a:cs typeface="Arial Unicode MS"/>
              </a:rPr>
              <a:t>of</a:t>
            </a:r>
            <a:r>
              <a:rPr sz="1800" spc="250" dirty="0">
                <a:latin typeface="Arial Unicode MS"/>
                <a:cs typeface="Arial Unicode MS"/>
              </a:rPr>
              <a:t> </a:t>
            </a:r>
            <a:r>
              <a:rPr sz="1800" spc="15" dirty="0">
                <a:latin typeface="Arial Unicode MS"/>
                <a:cs typeface="Arial Unicode MS"/>
              </a:rPr>
              <a:t>H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39" y="244665"/>
            <a:ext cx="600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>
                <a:latin typeface="Arial Unicode MS"/>
                <a:cs typeface="Arial Unicode MS"/>
              </a:rPr>
              <a:t>General Calibration</a:t>
            </a:r>
            <a:r>
              <a:rPr sz="3600" spc="135" dirty="0">
                <a:latin typeface="Arial Unicode MS"/>
                <a:cs typeface="Arial Unicode MS"/>
              </a:rPr>
              <a:t> </a:t>
            </a:r>
            <a:r>
              <a:rPr sz="3600" spc="-15" dirty="0">
                <a:latin typeface="Arial Unicode MS"/>
                <a:cs typeface="Arial Unicode MS"/>
              </a:rPr>
              <a:t>Problem</a:t>
            </a:r>
            <a:endParaRPr sz="3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333" y="1219300"/>
            <a:ext cx="1689735" cy="161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 smtClean="0">
              <a:latin typeface="Arial Unicode MS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Arial Unicode MS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r>
              <a:rPr sz="2400" spc="105" dirty="0" smtClean="0">
                <a:latin typeface="Arial Unicode MS"/>
                <a:cs typeface="Arial Unicode MS"/>
              </a:rPr>
              <a:t>pa</a:t>
            </a:r>
            <a:r>
              <a:rPr sz="2400" spc="50" dirty="0" smtClean="0">
                <a:latin typeface="Arial Unicode MS"/>
                <a:cs typeface="Arial Unicode MS"/>
              </a:rPr>
              <a:t>r</a:t>
            </a:r>
            <a:r>
              <a:rPr sz="2400" spc="-5" dirty="0" smtClean="0">
                <a:latin typeface="Arial Unicode MS"/>
                <a:cs typeface="Arial Unicode MS"/>
              </a:rPr>
              <a:t>a</a:t>
            </a:r>
            <a:r>
              <a:rPr sz="2400" dirty="0" smtClean="0">
                <a:latin typeface="Arial Unicode MS"/>
                <a:cs typeface="Arial Unicode MS"/>
              </a:rPr>
              <a:t>m</a:t>
            </a:r>
            <a:r>
              <a:rPr sz="2400" spc="0" dirty="0" smtClean="0">
                <a:latin typeface="Arial Unicode MS"/>
                <a:cs typeface="Arial Unicode MS"/>
              </a:rPr>
              <a:t>e</a:t>
            </a:r>
            <a:r>
              <a:rPr sz="2400" spc="5" dirty="0" smtClean="0">
                <a:latin typeface="Arial Unicode MS"/>
                <a:cs typeface="Arial Unicode MS"/>
              </a:rPr>
              <a:t>t</a:t>
            </a:r>
            <a:r>
              <a:rPr sz="2400" spc="50" dirty="0" smtClean="0">
                <a:latin typeface="Arial Unicode MS"/>
                <a:cs typeface="Arial Unicode MS"/>
              </a:rPr>
              <a:t>e</a:t>
            </a:r>
            <a:r>
              <a:rPr sz="2400" spc="25" dirty="0" smtClean="0">
                <a:latin typeface="Arial Unicode MS"/>
                <a:cs typeface="Arial Unicode MS"/>
              </a:rPr>
              <a:t>r</a:t>
            </a:r>
            <a:r>
              <a:rPr sz="2400" spc="-229" dirty="0" smtClean="0">
                <a:latin typeface="Arial Unicode MS"/>
                <a:cs typeface="Arial Unicode MS"/>
              </a:rPr>
              <a:t>s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49752" y="66043"/>
                </a:moveTo>
                <a:lnTo>
                  <a:pt x="38305" y="66043"/>
                </a:lnTo>
                <a:lnTo>
                  <a:pt x="300837" y="459841"/>
                </a:lnTo>
                <a:lnTo>
                  <a:pt x="308762" y="454558"/>
                </a:lnTo>
                <a:lnTo>
                  <a:pt x="49752" y="66043"/>
                </a:lnTo>
                <a:close/>
              </a:path>
              <a:path w="309245" h="460375">
                <a:moveTo>
                  <a:pt x="0" y="0"/>
                </a:moveTo>
                <a:lnTo>
                  <a:pt x="10567" y="84536"/>
                </a:lnTo>
                <a:lnTo>
                  <a:pt x="38305" y="66043"/>
                </a:lnTo>
                <a:lnTo>
                  <a:pt x="49752" y="66043"/>
                </a:lnTo>
                <a:lnTo>
                  <a:pt x="46230" y="60760"/>
                </a:lnTo>
                <a:lnTo>
                  <a:pt x="73969" y="42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544320"/>
            <a:ext cx="8545195" cy="4947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9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542925" algn="l"/>
              </a:tabLst>
            </a:pPr>
            <a:r>
              <a:rPr sz="2800" spc="25" dirty="0">
                <a:solidFill>
                  <a:srgbClr val="CC3300"/>
                </a:solidFill>
                <a:latin typeface="Arial Unicode MS"/>
                <a:cs typeface="Arial Unicode MS"/>
              </a:rPr>
              <a:t>Advantages</a:t>
            </a:r>
            <a:endParaRPr sz="2800">
              <a:latin typeface="Arial Unicode MS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sz="2400" spc="35" dirty="0">
                <a:latin typeface="Arial Unicode MS"/>
                <a:cs typeface="Arial Unicode MS"/>
              </a:rPr>
              <a:t>Handle </a:t>
            </a:r>
            <a:r>
              <a:rPr sz="2400" spc="65" dirty="0">
                <a:latin typeface="Arial Unicode MS"/>
                <a:cs typeface="Arial Unicode MS"/>
              </a:rPr>
              <a:t>large </a:t>
            </a:r>
            <a:r>
              <a:rPr sz="2400" spc="0" dirty="0">
                <a:latin typeface="Arial Unicode MS"/>
                <a:cs typeface="Arial Unicode MS"/>
              </a:rPr>
              <a:t>number </a:t>
            </a:r>
            <a:r>
              <a:rPr sz="2400" spc="65" dirty="0">
                <a:latin typeface="Arial Unicode MS"/>
                <a:cs typeface="Arial Unicode MS"/>
              </a:rPr>
              <a:t>of</a:t>
            </a:r>
            <a:r>
              <a:rPr sz="2400" spc="140" dirty="0">
                <a:latin typeface="Arial Unicode MS"/>
                <a:cs typeface="Arial Unicode MS"/>
              </a:rPr>
              <a:t> </a:t>
            </a:r>
            <a:r>
              <a:rPr sz="2400" spc="-20" dirty="0">
                <a:latin typeface="Arial Unicode MS"/>
                <a:cs typeface="Arial Unicode MS"/>
              </a:rPr>
              <a:t>views</a:t>
            </a:r>
            <a:endParaRPr sz="2400">
              <a:latin typeface="Arial Unicode MS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sz="2400" spc="35" dirty="0">
                <a:latin typeface="Arial Unicode MS"/>
                <a:cs typeface="Arial Unicode MS"/>
              </a:rPr>
              <a:t>Handle </a:t>
            </a:r>
            <a:r>
              <a:rPr sz="2400" spc="-50" dirty="0">
                <a:latin typeface="Arial Unicode MS"/>
                <a:cs typeface="Arial Unicode MS"/>
              </a:rPr>
              <a:t>missing</a:t>
            </a:r>
            <a:r>
              <a:rPr sz="2400" spc="8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data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imes New Roman"/>
              <a:cs typeface="Times New Roman"/>
            </a:endParaRPr>
          </a:p>
          <a:p>
            <a:pPr marL="390525" indent="-377825">
              <a:lnSpc>
                <a:spcPct val="100000"/>
              </a:lnSpc>
              <a:buChar char="•"/>
              <a:tabLst>
                <a:tab pos="390525" algn="l"/>
              </a:tabLst>
            </a:pPr>
            <a:r>
              <a:rPr sz="2800" spc="-30" dirty="0">
                <a:solidFill>
                  <a:srgbClr val="CC3300"/>
                </a:solidFill>
                <a:latin typeface="Arial Unicode MS"/>
                <a:cs typeface="Arial Unicode MS"/>
              </a:rPr>
              <a:t>Limitations</a:t>
            </a:r>
            <a:endParaRPr sz="2800">
              <a:latin typeface="Arial Unicode MS"/>
              <a:cs typeface="Arial Unicode MS"/>
            </a:endParaRPr>
          </a:p>
          <a:p>
            <a:pPr marL="847725" lvl="1" indent="-377825">
              <a:lnSpc>
                <a:spcPct val="100000"/>
              </a:lnSpc>
              <a:spcBef>
                <a:spcPts val="375"/>
              </a:spcBef>
              <a:buSzPct val="116666"/>
              <a:buChar char="•"/>
              <a:tabLst>
                <a:tab pos="847725" algn="l"/>
              </a:tabLst>
            </a:pPr>
            <a:r>
              <a:rPr sz="2400" dirty="0">
                <a:latin typeface="Arial Unicode MS"/>
                <a:cs typeface="Arial Unicode MS"/>
              </a:rPr>
              <a:t>Large </a:t>
            </a:r>
            <a:r>
              <a:rPr sz="2400" spc="25" dirty="0">
                <a:latin typeface="Arial Unicode MS"/>
                <a:cs typeface="Arial Unicode MS"/>
              </a:rPr>
              <a:t>minimization </a:t>
            </a:r>
            <a:r>
              <a:rPr sz="2400" spc="40" dirty="0">
                <a:latin typeface="Arial Unicode MS"/>
                <a:cs typeface="Arial Unicode MS"/>
              </a:rPr>
              <a:t>problem </a:t>
            </a:r>
            <a:r>
              <a:rPr sz="1600" spc="5" dirty="0">
                <a:latin typeface="Arial Unicode MS"/>
                <a:cs typeface="Arial Unicode MS"/>
              </a:rPr>
              <a:t>(parameters </a:t>
            </a:r>
            <a:r>
              <a:rPr sz="1600" spc="50" dirty="0">
                <a:latin typeface="Arial Unicode MS"/>
                <a:cs typeface="Arial Unicode MS"/>
              </a:rPr>
              <a:t>grow </a:t>
            </a:r>
            <a:r>
              <a:rPr sz="1600" spc="25" dirty="0">
                <a:latin typeface="Arial Unicode MS"/>
                <a:cs typeface="Arial Unicode MS"/>
              </a:rPr>
              <a:t>with </a:t>
            </a:r>
            <a:r>
              <a:rPr sz="1600" dirty="0">
                <a:latin typeface="Arial Unicode MS"/>
                <a:cs typeface="Arial Unicode MS"/>
              </a:rPr>
              <a:t>number </a:t>
            </a:r>
            <a:r>
              <a:rPr sz="1600" spc="50" dirty="0">
                <a:latin typeface="Arial Unicode MS"/>
                <a:cs typeface="Arial Unicode MS"/>
              </a:rPr>
              <a:t>of</a:t>
            </a:r>
            <a:r>
              <a:rPr sz="1600" spc="360" dirty="0">
                <a:latin typeface="Arial Unicode MS"/>
                <a:cs typeface="Arial Unicode MS"/>
              </a:rPr>
              <a:t> </a:t>
            </a:r>
            <a:r>
              <a:rPr sz="1600" spc="-5" dirty="0">
                <a:latin typeface="Arial Unicode MS"/>
                <a:cs typeface="Arial Unicode MS"/>
              </a:rPr>
              <a:t>views)</a:t>
            </a:r>
            <a:endParaRPr sz="1600">
              <a:latin typeface="Arial Unicode MS"/>
              <a:cs typeface="Arial Unicode MS"/>
            </a:endParaRPr>
          </a:p>
          <a:p>
            <a:pPr marL="793750" lvl="1" indent="-323850">
              <a:lnSpc>
                <a:spcPct val="100000"/>
              </a:lnSpc>
              <a:spcBef>
                <a:spcPts val="120"/>
              </a:spcBef>
              <a:buChar char="•"/>
              <a:tabLst>
                <a:tab pos="793750" algn="l"/>
              </a:tabLst>
            </a:pPr>
            <a:r>
              <a:rPr sz="2400" spc="-45" dirty="0">
                <a:latin typeface="Arial Unicode MS"/>
                <a:cs typeface="Arial Unicode MS"/>
              </a:rPr>
              <a:t>Requires </a:t>
            </a:r>
            <a:r>
              <a:rPr sz="2400" spc="100" dirty="0">
                <a:latin typeface="Arial Unicode MS"/>
                <a:cs typeface="Arial Unicode MS"/>
              </a:rPr>
              <a:t>good </a:t>
            </a:r>
            <a:r>
              <a:rPr sz="2400" spc="40" dirty="0">
                <a:latin typeface="Arial Unicode MS"/>
                <a:cs typeface="Arial Unicode MS"/>
              </a:rPr>
              <a:t>initial</a:t>
            </a:r>
            <a:r>
              <a:rPr sz="2400" spc="140" dirty="0">
                <a:latin typeface="Arial Unicode MS"/>
                <a:cs typeface="Arial Unicode MS"/>
              </a:rPr>
              <a:t> </a:t>
            </a:r>
            <a:r>
              <a:rPr sz="2400" spc="30" dirty="0">
                <a:latin typeface="Arial Unicode MS"/>
                <a:cs typeface="Arial Unicode MS"/>
              </a:rPr>
              <a:t>condition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Times New Roman"/>
              <a:cs typeface="Times New Roman"/>
            </a:endParaRPr>
          </a:p>
          <a:p>
            <a:pPr marL="736600" marR="1749425" indent="-342900">
              <a:lnSpc>
                <a:spcPct val="100699"/>
              </a:lnSpc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400" spc="-25" dirty="0">
                <a:latin typeface="Arial Unicode MS"/>
                <a:cs typeface="Arial Unicode MS"/>
              </a:rPr>
              <a:t>Used </a:t>
            </a:r>
            <a:r>
              <a:rPr sz="2400" spc="-65" dirty="0">
                <a:latin typeface="Arial Unicode MS"/>
                <a:cs typeface="Arial Unicode MS"/>
              </a:rPr>
              <a:t>as </a:t>
            </a:r>
            <a:r>
              <a:rPr sz="2400" dirty="0">
                <a:latin typeface="Arial Unicode MS"/>
                <a:cs typeface="Arial Unicode MS"/>
              </a:rPr>
              <a:t>the </a:t>
            </a:r>
            <a:r>
              <a:rPr sz="2400" spc="50" dirty="0">
                <a:latin typeface="Arial Unicode MS"/>
                <a:cs typeface="Arial Unicode MS"/>
              </a:rPr>
              <a:t>final </a:t>
            </a:r>
            <a:r>
              <a:rPr sz="2400" spc="-30" dirty="0">
                <a:latin typeface="Arial Unicode MS"/>
                <a:cs typeface="Arial Unicode MS"/>
              </a:rPr>
              <a:t>step </a:t>
            </a:r>
            <a:r>
              <a:rPr sz="2400" spc="65" dirty="0">
                <a:latin typeface="Arial Unicode MS"/>
                <a:cs typeface="Arial Unicode MS"/>
              </a:rPr>
              <a:t>of </a:t>
            </a:r>
            <a:r>
              <a:rPr sz="2400" spc="-50" dirty="0">
                <a:latin typeface="Arial Unicode MS"/>
                <a:cs typeface="Arial Unicode MS"/>
              </a:rPr>
              <a:t>SFM </a:t>
            </a:r>
            <a:r>
              <a:rPr sz="2400" spc="50" dirty="0">
                <a:latin typeface="Arial Unicode MS"/>
                <a:cs typeface="Arial Unicode MS"/>
              </a:rPr>
              <a:t>(i.e., </a:t>
            </a:r>
            <a:r>
              <a:rPr sz="2400" spc="60" dirty="0">
                <a:latin typeface="Arial Unicode MS"/>
                <a:cs typeface="Arial Unicode MS"/>
              </a:rPr>
              <a:t>after </a:t>
            </a:r>
            <a:r>
              <a:rPr sz="2400" dirty="0">
                <a:latin typeface="Arial Unicode MS"/>
                <a:cs typeface="Arial Unicode MS"/>
              </a:rPr>
              <a:t>the  </a:t>
            </a:r>
            <a:r>
              <a:rPr sz="2400" spc="50" dirty="0">
                <a:latin typeface="Arial Unicode MS"/>
                <a:cs typeface="Arial Unicode MS"/>
              </a:rPr>
              <a:t>factorization </a:t>
            </a:r>
            <a:r>
              <a:rPr sz="2400" spc="100" dirty="0">
                <a:latin typeface="Arial Unicode MS"/>
                <a:cs typeface="Arial Unicode MS"/>
              </a:rPr>
              <a:t>or </a:t>
            </a:r>
            <a:r>
              <a:rPr sz="2400" spc="55" dirty="0">
                <a:latin typeface="Arial Unicode MS"/>
                <a:cs typeface="Arial Unicode MS"/>
              </a:rPr>
              <a:t>algebraic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approach)</a:t>
            </a:r>
            <a:endParaRPr sz="2400">
              <a:latin typeface="Arial Unicode MS"/>
              <a:cs typeface="Arial Unicode MS"/>
            </a:endParaRPr>
          </a:p>
          <a:p>
            <a:pPr marL="736600" marR="1052195" indent="-342900">
              <a:lnSpc>
                <a:spcPts val="2870"/>
              </a:lnSpc>
              <a:spcBef>
                <a:spcPts val="90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400" spc="25" dirty="0">
                <a:latin typeface="Arial Unicode MS"/>
                <a:cs typeface="Arial Unicode MS"/>
              </a:rPr>
              <a:t>Factorization </a:t>
            </a:r>
            <a:r>
              <a:rPr sz="2400" spc="100" dirty="0">
                <a:latin typeface="Arial Unicode MS"/>
                <a:cs typeface="Arial Unicode MS"/>
              </a:rPr>
              <a:t>or </a:t>
            </a:r>
            <a:r>
              <a:rPr sz="2400" spc="55" dirty="0">
                <a:latin typeface="Arial Unicode MS"/>
                <a:cs typeface="Arial Unicode MS"/>
              </a:rPr>
              <a:t>algebraic </a:t>
            </a:r>
            <a:r>
              <a:rPr sz="2400" spc="25" dirty="0">
                <a:latin typeface="Arial Unicode MS"/>
                <a:cs typeface="Arial Unicode MS"/>
              </a:rPr>
              <a:t>approaches </a:t>
            </a:r>
            <a:r>
              <a:rPr sz="2400" spc="50" dirty="0">
                <a:latin typeface="Arial Unicode MS"/>
                <a:cs typeface="Arial Unicode MS"/>
              </a:rPr>
              <a:t>provide </a:t>
            </a:r>
            <a:r>
              <a:rPr sz="2400" spc="100" dirty="0">
                <a:latin typeface="Arial Unicode MS"/>
                <a:cs typeface="Arial Unicode MS"/>
              </a:rPr>
              <a:t>a  </a:t>
            </a:r>
            <a:r>
              <a:rPr sz="2400" spc="40" dirty="0">
                <a:latin typeface="Arial Unicode MS"/>
                <a:cs typeface="Arial Unicode MS"/>
              </a:rPr>
              <a:t>initial </a:t>
            </a:r>
            <a:r>
              <a:rPr sz="2400" spc="0" dirty="0">
                <a:latin typeface="Arial Unicode MS"/>
                <a:cs typeface="Arial Unicode MS"/>
              </a:rPr>
              <a:t>solution </a:t>
            </a:r>
            <a:r>
              <a:rPr sz="2400" spc="85" dirty="0">
                <a:latin typeface="Arial Unicode MS"/>
                <a:cs typeface="Arial Unicode MS"/>
              </a:rPr>
              <a:t>for </a:t>
            </a:r>
            <a:r>
              <a:rPr sz="2400" spc="40" dirty="0">
                <a:latin typeface="Arial Unicode MS"/>
                <a:cs typeface="Arial Unicode MS"/>
              </a:rPr>
              <a:t>optimization</a:t>
            </a:r>
            <a:r>
              <a:rPr sz="2400" spc="125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Arial Unicode MS"/>
                <a:cs typeface="Arial Unicode MS"/>
              </a:rPr>
              <a:t>problem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145824"/>
            <a:ext cx="357695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20" dirty="0">
                <a:latin typeface="Arial Unicode MS"/>
                <a:cs typeface="Arial Unicode MS"/>
              </a:rPr>
              <a:t>Bundle</a:t>
            </a:r>
            <a:r>
              <a:rPr sz="3400" spc="30" dirty="0">
                <a:latin typeface="Arial Unicode MS"/>
                <a:cs typeface="Arial Unicode MS"/>
              </a:rPr>
              <a:t> </a:t>
            </a:r>
            <a:r>
              <a:rPr sz="3400" spc="-25" dirty="0">
                <a:latin typeface="Arial Unicode MS"/>
                <a:cs typeface="Arial Unicode MS"/>
              </a:rPr>
              <a:t>adjustment</a:t>
            </a:r>
            <a:endParaRPr sz="3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8340" y="3512820"/>
            <a:ext cx="322961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3835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sz="3200" dirty="0">
                <a:latin typeface="Calibri"/>
                <a:cs typeface="Calibri"/>
              </a:rPr>
              <a:t>The SFM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problem</a:t>
            </a:r>
            <a:endParaRPr sz="3200">
              <a:latin typeface="Calibri"/>
              <a:cs typeface="Calibri"/>
            </a:endParaRPr>
          </a:p>
          <a:p>
            <a:pPr marL="298450" indent="-285750">
              <a:lnSpc>
                <a:spcPts val="3835"/>
              </a:lnSpc>
              <a:buChar char="•"/>
              <a:tabLst>
                <a:tab pos="298450" algn="l"/>
              </a:tabLst>
            </a:pPr>
            <a:r>
              <a:rPr sz="3200" spc="-10" dirty="0">
                <a:latin typeface="Calibri"/>
                <a:cs typeface="Calibri"/>
              </a:rPr>
              <a:t>Affine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SFM</a:t>
            </a:r>
            <a:endParaRPr sz="3200">
              <a:latin typeface="Calibri"/>
              <a:cs typeface="Calibri"/>
            </a:endParaRPr>
          </a:p>
          <a:p>
            <a:pPr marL="298450" indent="-285750">
              <a:lnSpc>
                <a:spcPts val="3835"/>
              </a:lnSpc>
              <a:buChar char="•"/>
              <a:tabLst>
                <a:tab pos="298450" algn="l"/>
              </a:tabLst>
            </a:pPr>
            <a:r>
              <a:rPr sz="3200" spc="-20" dirty="0">
                <a:latin typeface="Calibri"/>
                <a:cs typeface="Calibri"/>
              </a:rPr>
              <a:t>Perspective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SFM</a:t>
            </a:r>
            <a:endParaRPr sz="3200">
              <a:latin typeface="Calibri"/>
              <a:cs typeface="Calibri"/>
            </a:endParaRPr>
          </a:p>
          <a:p>
            <a:pPr marL="298450" indent="-285750">
              <a:lnSpc>
                <a:spcPts val="3835"/>
              </a:lnSpc>
              <a:buChar char="•"/>
              <a:tabLst>
                <a:tab pos="298450" algn="l"/>
              </a:tabLst>
            </a:pPr>
            <a:r>
              <a:rPr sz="3200" spc="-15" dirty="0">
                <a:latin typeface="Calibri"/>
                <a:cs typeface="Calibri"/>
              </a:rPr>
              <a:t>Self-calibration</a:t>
            </a:r>
            <a:endParaRPr sz="32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•"/>
              <a:tabLst>
                <a:tab pos="298450" algn="l"/>
              </a:tabLst>
            </a:pPr>
            <a:r>
              <a:rPr sz="3200" spc="-10" dirty="0">
                <a:latin typeface="Calibri"/>
                <a:cs typeface="Calibri"/>
              </a:rPr>
              <a:t>Applications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586041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" dirty="0"/>
              <a:t>Lecture</a:t>
            </a:r>
            <a:r>
              <a:rPr sz="6000" dirty="0"/>
              <a:t> 7</a:t>
            </a:r>
            <a:endParaRPr sz="6000"/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400" spc="-10" dirty="0">
                <a:solidFill>
                  <a:srgbClr val="CC3300"/>
                </a:solidFill>
              </a:rPr>
              <a:t>Multi-view</a:t>
            </a:r>
            <a:r>
              <a:rPr sz="5400" spc="-70" dirty="0">
                <a:solidFill>
                  <a:srgbClr val="CC3300"/>
                </a:solidFill>
              </a:rPr>
              <a:t> </a:t>
            </a:r>
            <a:r>
              <a:rPr sz="5400" spc="-10" dirty="0">
                <a:solidFill>
                  <a:srgbClr val="CC3300"/>
                </a:solidFill>
              </a:rPr>
              <a:t>geometry</a:t>
            </a:r>
            <a:endParaRPr sz="5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6989" y="4906705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7000" y="48006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588" y="4114799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2188" y="5668962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1" y="38099"/>
                </a:moveTo>
                <a:lnTo>
                  <a:pt x="0" y="76199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1" y="57150"/>
                </a:lnTo>
                <a:lnTo>
                  <a:pt x="419100" y="38100"/>
                </a:lnTo>
                <a:lnTo>
                  <a:pt x="1" y="38099"/>
                </a:lnTo>
                <a:close/>
              </a:path>
              <a:path w="457200" h="114300">
                <a:moveTo>
                  <a:pt x="342901" y="0"/>
                </a:moveTo>
                <a:lnTo>
                  <a:pt x="342901" y="38100"/>
                </a:lnTo>
                <a:lnTo>
                  <a:pt x="419100" y="38100"/>
                </a:lnTo>
                <a:lnTo>
                  <a:pt x="3429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5589" y="4985887"/>
            <a:ext cx="2347497" cy="1081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8788" y="5668962"/>
            <a:ext cx="457834" cy="114300"/>
          </a:xfrm>
          <a:custGeom>
            <a:avLst/>
            <a:gdLst/>
            <a:ahLst/>
            <a:cxnLst/>
            <a:rect l="l" t="t" r="r" b="b"/>
            <a:pathLst>
              <a:path w="457835" h="114300">
                <a:moveTo>
                  <a:pt x="1" y="38099"/>
                </a:moveTo>
                <a:lnTo>
                  <a:pt x="0" y="76199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1" y="57150"/>
                </a:lnTo>
                <a:lnTo>
                  <a:pt x="419100" y="38100"/>
                </a:lnTo>
                <a:lnTo>
                  <a:pt x="1" y="38099"/>
                </a:lnTo>
                <a:close/>
              </a:path>
              <a:path w="457835" h="114300">
                <a:moveTo>
                  <a:pt x="342901" y="0"/>
                </a:moveTo>
                <a:lnTo>
                  <a:pt x="342901" y="38100"/>
                </a:lnTo>
                <a:lnTo>
                  <a:pt x="419100" y="38100"/>
                </a:lnTo>
                <a:lnTo>
                  <a:pt x="3429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140" y="1315720"/>
            <a:ext cx="8511540" cy="2280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392430" indent="-4572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10" dirty="0">
                <a:solidFill>
                  <a:srgbClr val="CC3300"/>
                </a:solidFill>
                <a:latin typeface="Arial Unicode MS"/>
                <a:cs typeface="Arial Unicode MS"/>
              </a:rPr>
              <a:t>Self-calibration </a:t>
            </a:r>
            <a:r>
              <a:rPr sz="2800" spc="-95" dirty="0">
                <a:latin typeface="Arial Unicode MS"/>
                <a:cs typeface="Arial Unicode MS"/>
              </a:rPr>
              <a:t>is </a:t>
            </a:r>
            <a:r>
              <a:rPr sz="2800" dirty="0">
                <a:latin typeface="Arial Unicode MS"/>
                <a:cs typeface="Arial Unicode MS"/>
              </a:rPr>
              <a:t>the </a:t>
            </a:r>
            <a:r>
              <a:rPr sz="2800" spc="50" dirty="0">
                <a:latin typeface="Arial Unicode MS"/>
                <a:cs typeface="Arial Unicode MS"/>
              </a:rPr>
              <a:t>problem </a:t>
            </a:r>
            <a:r>
              <a:rPr sz="2800" spc="80" dirty="0">
                <a:latin typeface="Arial Unicode MS"/>
                <a:cs typeface="Arial Unicode MS"/>
              </a:rPr>
              <a:t>of </a:t>
            </a:r>
            <a:r>
              <a:rPr sz="2800" spc="30" dirty="0">
                <a:latin typeface="Arial Unicode MS"/>
                <a:cs typeface="Arial Unicode MS"/>
              </a:rPr>
              <a:t>recovering </a:t>
            </a:r>
            <a:r>
              <a:rPr sz="2800" dirty="0">
                <a:latin typeface="Arial Unicode MS"/>
                <a:cs typeface="Arial Unicode MS"/>
              </a:rPr>
              <a:t>the  metric reconstruction </a:t>
            </a:r>
            <a:r>
              <a:rPr sz="2800" spc="30" dirty="0">
                <a:latin typeface="Arial Unicode MS"/>
                <a:cs typeface="Arial Unicode MS"/>
              </a:rPr>
              <a:t>from </a:t>
            </a:r>
            <a:r>
              <a:rPr sz="2800" dirty="0">
                <a:latin typeface="Arial Unicode MS"/>
                <a:cs typeface="Arial Unicode MS"/>
              </a:rPr>
              <a:t>the perspective </a:t>
            </a:r>
            <a:r>
              <a:rPr sz="2800" spc="100" dirty="0">
                <a:latin typeface="Arial Unicode MS"/>
                <a:cs typeface="Arial Unicode MS"/>
              </a:rPr>
              <a:t>(or  </a:t>
            </a:r>
            <a:r>
              <a:rPr sz="2800" spc="65" dirty="0">
                <a:latin typeface="Arial Unicode MS"/>
                <a:cs typeface="Arial Unicode MS"/>
              </a:rPr>
              <a:t>affine)</a:t>
            </a:r>
            <a:r>
              <a:rPr sz="2800" spc="75" dirty="0">
                <a:latin typeface="Arial Unicode MS"/>
                <a:cs typeface="Arial Unicode MS"/>
              </a:rPr>
              <a:t> </a:t>
            </a:r>
            <a:r>
              <a:rPr sz="2800" dirty="0">
                <a:latin typeface="Arial Unicode MS"/>
                <a:cs typeface="Arial Unicode MS"/>
              </a:rPr>
              <a:t>reconstruction</a:t>
            </a:r>
            <a:endParaRPr sz="2800">
              <a:latin typeface="Arial Unicode MS"/>
              <a:cs typeface="Arial Unicode MS"/>
            </a:endParaRPr>
          </a:p>
          <a:p>
            <a:pPr marL="469900" marR="5080" indent="-45720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75" dirty="0">
                <a:latin typeface="Arial Unicode MS"/>
                <a:cs typeface="Arial Unicode MS"/>
              </a:rPr>
              <a:t>We </a:t>
            </a:r>
            <a:r>
              <a:rPr sz="2800" spc="0" dirty="0">
                <a:latin typeface="Arial Unicode MS"/>
                <a:cs typeface="Arial Unicode MS"/>
              </a:rPr>
              <a:t>can </a:t>
            </a:r>
            <a:r>
              <a:rPr sz="2800" dirty="0">
                <a:latin typeface="Arial Unicode MS"/>
                <a:cs typeface="Arial Unicode MS"/>
              </a:rPr>
              <a:t>self-calibrate the </a:t>
            </a:r>
            <a:r>
              <a:rPr sz="2800" spc="15" dirty="0">
                <a:latin typeface="Arial Unicode MS"/>
                <a:cs typeface="Arial Unicode MS"/>
              </a:rPr>
              <a:t>camera </a:t>
            </a:r>
            <a:r>
              <a:rPr sz="2800" spc="85" dirty="0">
                <a:latin typeface="Arial Unicode MS"/>
                <a:cs typeface="Arial Unicode MS"/>
              </a:rPr>
              <a:t>by </a:t>
            </a:r>
            <a:r>
              <a:rPr sz="2800" spc="25" dirty="0">
                <a:latin typeface="Arial Unicode MS"/>
                <a:cs typeface="Arial Unicode MS"/>
              </a:rPr>
              <a:t>making </a:t>
            </a:r>
            <a:r>
              <a:rPr sz="2800" spc="-70" dirty="0">
                <a:latin typeface="Arial Unicode MS"/>
                <a:cs typeface="Arial Unicode MS"/>
              </a:rPr>
              <a:t>some  </a:t>
            </a:r>
            <a:r>
              <a:rPr sz="2800" spc="-50" dirty="0">
                <a:latin typeface="Arial Unicode MS"/>
                <a:cs typeface="Arial Unicode MS"/>
              </a:rPr>
              <a:t>assumptions </a:t>
            </a:r>
            <a:r>
              <a:rPr sz="2800" spc="55" dirty="0">
                <a:latin typeface="Arial Unicode MS"/>
                <a:cs typeface="Arial Unicode MS"/>
              </a:rPr>
              <a:t>about </a:t>
            </a:r>
            <a:r>
              <a:rPr sz="2800" dirty="0">
                <a:latin typeface="Arial Unicode MS"/>
                <a:cs typeface="Arial Unicode MS"/>
              </a:rPr>
              <a:t>the</a:t>
            </a:r>
            <a:r>
              <a:rPr sz="2800" spc="225" dirty="0">
                <a:latin typeface="Arial Unicode MS"/>
                <a:cs typeface="Arial Unicode MS"/>
              </a:rPr>
              <a:t> </a:t>
            </a:r>
            <a:r>
              <a:rPr sz="2800" spc="-20" dirty="0">
                <a:latin typeface="Arial Unicode MS"/>
                <a:cs typeface="Arial Unicode MS"/>
              </a:rPr>
              <a:t>cameras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45739" y="240474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5" dirty="0">
                <a:latin typeface="Arial Unicode MS"/>
                <a:cs typeface="Arial Unicode MS"/>
              </a:rPr>
              <a:t>Self-calibration</a:t>
            </a:r>
            <a:endParaRPr sz="4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389" y="113474"/>
            <a:ext cx="3419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Self-calibration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83540" y="1372931"/>
            <a:ext cx="7515225" cy="252031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200" spc="-20" dirty="0">
                <a:latin typeface="Calibri"/>
                <a:cs typeface="Calibri"/>
              </a:rPr>
              <a:t>Several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approaches: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0" dirty="0">
                <a:latin typeface="Calibri"/>
                <a:cs typeface="Calibri"/>
              </a:rPr>
              <a:t>single-view </a:t>
            </a:r>
            <a:r>
              <a:rPr sz="2800" spc="-15" dirty="0">
                <a:latin typeface="Calibri"/>
                <a:cs typeface="Calibri"/>
              </a:rPr>
              <a:t>metrology constraints </a:t>
            </a:r>
            <a:r>
              <a:rPr sz="2800" spc="-10" dirty="0">
                <a:latin typeface="Calibri"/>
                <a:cs typeface="Calibri"/>
              </a:rPr>
              <a:t>(lecture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Direct approach (Kruppa </a:t>
            </a:r>
            <a:r>
              <a:rPr sz="2800" spc="-15" dirty="0">
                <a:latin typeface="Calibri"/>
                <a:cs typeface="Calibri"/>
              </a:rPr>
              <a:t>Eqs)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Algebraic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Stratified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2340" y="920439"/>
            <a:ext cx="227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 </a:t>
            </a:r>
            <a:r>
              <a:rPr sz="1200" spc="-10" dirty="0">
                <a:latin typeface="Calibri"/>
                <a:cs typeface="Calibri"/>
              </a:rPr>
              <a:t>Chapters </a:t>
            </a:r>
            <a:r>
              <a:rPr sz="1200" dirty="0">
                <a:latin typeface="Calibri"/>
                <a:cs typeface="Calibri"/>
              </a:rPr>
              <a:t>19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004" y="231965"/>
            <a:ext cx="7994015" cy="11245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29310">
              <a:lnSpc>
                <a:spcPct val="100299"/>
              </a:lnSpc>
              <a:spcBef>
                <a:spcPts val="85"/>
              </a:spcBef>
            </a:pPr>
            <a:r>
              <a:rPr spc="-5" dirty="0"/>
              <a:t>Inject </a:t>
            </a:r>
            <a:r>
              <a:rPr spc="-15" dirty="0"/>
              <a:t>information </a:t>
            </a:r>
            <a:r>
              <a:rPr spc="-5" dirty="0"/>
              <a:t>about the </a:t>
            </a:r>
            <a:r>
              <a:rPr spc="-20" dirty="0"/>
              <a:t>camera  </a:t>
            </a:r>
            <a:r>
              <a:rPr spc="-5" dirty="0"/>
              <a:t>during the bundle </a:t>
            </a:r>
            <a:r>
              <a:rPr spc="-15" dirty="0"/>
              <a:t>adjustment</a:t>
            </a:r>
            <a:r>
              <a:rPr spc="-50" dirty="0"/>
              <a:t> </a:t>
            </a:r>
            <a:r>
              <a:rPr spc="-15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029200" y="2678112"/>
            <a:ext cx="2438400" cy="1665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999" y="2068512"/>
            <a:ext cx="2596981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6200" y="3459162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0" y="38100"/>
                </a:lnTo>
                <a:lnTo>
                  <a:pt x="0" y="76200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4964874"/>
            <a:ext cx="7729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For </a:t>
            </a:r>
            <a:r>
              <a:rPr sz="2800" spc="-20" dirty="0">
                <a:latin typeface="Calibri"/>
                <a:cs typeface="Calibri"/>
              </a:rPr>
              <a:t>calibrated </a:t>
            </a:r>
            <a:r>
              <a:rPr sz="2800" spc="-15" dirty="0">
                <a:latin typeface="Calibri"/>
                <a:cs typeface="Calibri"/>
              </a:rPr>
              <a:t>cameras,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similarity </a:t>
            </a:r>
            <a:r>
              <a:rPr sz="2800" spc="-5" dirty="0">
                <a:latin typeface="Calibri"/>
                <a:cs typeface="Calibri"/>
              </a:rPr>
              <a:t>ambiguity is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5388187"/>
            <a:ext cx="2159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28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ambiguity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3339" y="5591365"/>
            <a:ext cx="13887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[Longuet-Higgins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75" dirty="0">
                <a:latin typeface="Arial Unicode MS"/>
                <a:cs typeface="Arial Unicode MS"/>
              </a:rPr>
              <a:t>’81]</a:t>
            </a:r>
            <a:endParaRPr sz="11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3517074"/>
            <a:ext cx="2862580" cy="215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3345"/>
              </a:lnSpc>
              <a:spcBef>
                <a:spcPts val="100"/>
              </a:spcBef>
              <a:buChar char="•"/>
              <a:tabLst>
                <a:tab pos="298450" algn="l"/>
              </a:tabLst>
            </a:pPr>
            <a:r>
              <a:rPr sz="2800" spc="-5" dirty="0">
                <a:solidFill>
                  <a:srgbClr val="BFBFBF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BFBFBF"/>
                </a:solidFill>
                <a:latin typeface="Calibri"/>
                <a:cs typeface="Calibri"/>
              </a:rPr>
              <a:t>SFM</a:t>
            </a:r>
            <a:r>
              <a:rPr sz="2800" spc="-4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BFBFBF"/>
                </a:solidFill>
                <a:latin typeface="Calibri"/>
                <a:cs typeface="Calibri"/>
              </a:rPr>
              <a:t>problem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ts val="3345"/>
              </a:lnSpc>
              <a:buChar char="•"/>
              <a:tabLst>
                <a:tab pos="298450" algn="l"/>
              </a:tabLst>
            </a:pPr>
            <a:r>
              <a:rPr sz="2800" spc="-10" dirty="0">
                <a:solidFill>
                  <a:srgbClr val="BFBFBF"/>
                </a:solidFill>
                <a:latin typeface="Calibri"/>
                <a:cs typeface="Calibri"/>
              </a:rPr>
              <a:t>Affine</a:t>
            </a:r>
            <a:r>
              <a:rPr sz="2800" spc="-1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BFBFBF"/>
                </a:solidFill>
                <a:latin typeface="Calibri"/>
                <a:cs typeface="Calibri"/>
              </a:rPr>
              <a:t>SFM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8450" algn="l"/>
              </a:tabLst>
            </a:pPr>
            <a:r>
              <a:rPr sz="2800" spc="-15" dirty="0">
                <a:solidFill>
                  <a:srgbClr val="BFBFBF"/>
                </a:solidFill>
                <a:latin typeface="Calibri"/>
                <a:cs typeface="Calibri"/>
              </a:rPr>
              <a:t>Perspective</a:t>
            </a:r>
            <a:r>
              <a:rPr sz="2800" spc="-2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BFBFBF"/>
                </a:solidFill>
                <a:latin typeface="Calibri"/>
                <a:cs typeface="Calibri"/>
              </a:rPr>
              <a:t>SFM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8450" algn="l"/>
              </a:tabLst>
            </a:pPr>
            <a:r>
              <a:rPr sz="2800" spc="-15" dirty="0">
                <a:solidFill>
                  <a:srgbClr val="BFBFBF"/>
                </a:solidFill>
                <a:latin typeface="Calibri"/>
                <a:cs typeface="Calibri"/>
              </a:rPr>
              <a:t>Self-calibration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Char char="•"/>
              <a:tabLst>
                <a:tab pos="298450" algn="l"/>
              </a:tabLst>
            </a:pPr>
            <a:r>
              <a:rPr sz="2800" spc="-10" dirty="0"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736167"/>
            <a:ext cx="5215255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" dirty="0"/>
              <a:t>Lecture</a:t>
            </a:r>
            <a:r>
              <a:rPr sz="5400" dirty="0"/>
              <a:t> 7</a:t>
            </a:r>
            <a:endParaRPr sz="540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800" spc="-10" dirty="0">
                <a:solidFill>
                  <a:srgbClr val="CC3300"/>
                </a:solidFill>
              </a:rPr>
              <a:t>Multi-view</a:t>
            </a:r>
            <a:r>
              <a:rPr sz="4800" spc="-30" dirty="0">
                <a:solidFill>
                  <a:srgbClr val="CC3300"/>
                </a:solidFill>
              </a:rPr>
              <a:t> </a:t>
            </a:r>
            <a:r>
              <a:rPr sz="4800" spc="-10" dirty="0">
                <a:solidFill>
                  <a:srgbClr val="CC3300"/>
                </a:solidFill>
              </a:rPr>
              <a:t>geometry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Centering: subtract the centroid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the image points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Centering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86685" y="6272974"/>
            <a:ext cx="717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55594" y="2019113"/>
            <a:ext cx="1335405" cy="1045844"/>
          </a:xfrm>
          <a:custGeom>
            <a:avLst/>
            <a:gdLst/>
            <a:ahLst/>
            <a:cxnLst/>
            <a:rect l="l" t="t" r="r" b="b"/>
            <a:pathLst>
              <a:path w="1335404" h="1045844">
                <a:moveTo>
                  <a:pt x="131632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1026167"/>
                </a:lnTo>
                <a:lnTo>
                  <a:pt x="1497" y="1033583"/>
                </a:lnTo>
                <a:lnTo>
                  <a:pt x="5579" y="1039638"/>
                </a:lnTo>
                <a:lnTo>
                  <a:pt x="11635" y="1043720"/>
                </a:lnTo>
                <a:lnTo>
                  <a:pt x="19050" y="1045217"/>
                </a:lnTo>
                <a:lnTo>
                  <a:pt x="1316320" y="1045217"/>
                </a:lnTo>
                <a:lnTo>
                  <a:pt x="1323735" y="1043720"/>
                </a:lnTo>
                <a:lnTo>
                  <a:pt x="1329790" y="1039638"/>
                </a:lnTo>
                <a:lnTo>
                  <a:pt x="1333873" y="1033583"/>
                </a:lnTo>
                <a:lnTo>
                  <a:pt x="1335370" y="1026167"/>
                </a:lnTo>
                <a:lnTo>
                  <a:pt x="1335370" y="1007117"/>
                </a:lnTo>
                <a:lnTo>
                  <a:pt x="38100" y="1007117"/>
                </a:lnTo>
                <a:lnTo>
                  <a:pt x="38100" y="38100"/>
                </a:lnTo>
                <a:lnTo>
                  <a:pt x="1335370" y="38100"/>
                </a:lnTo>
                <a:lnTo>
                  <a:pt x="1335370" y="19050"/>
                </a:lnTo>
                <a:lnTo>
                  <a:pt x="1333873" y="11635"/>
                </a:lnTo>
                <a:lnTo>
                  <a:pt x="1329790" y="5579"/>
                </a:lnTo>
                <a:lnTo>
                  <a:pt x="1323735" y="1497"/>
                </a:lnTo>
                <a:lnTo>
                  <a:pt x="1316320" y="0"/>
                </a:lnTo>
                <a:close/>
              </a:path>
              <a:path w="1335404" h="1045844">
                <a:moveTo>
                  <a:pt x="1335370" y="38100"/>
                </a:moveTo>
                <a:lnTo>
                  <a:pt x="1297270" y="38100"/>
                </a:lnTo>
                <a:lnTo>
                  <a:pt x="1297270" y="1007117"/>
                </a:lnTo>
                <a:lnTo>
                  <a:pt x="1335370" y="1007117"/>
                </a:lnTo>
                <a:lnTo>
                  <a:pt x="1335370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20438" y="2392507"/>
            <a:ext cx="598805" cy="50165"/>
          </a:xfrm>
          <a:custGeom>
            <a:avLst/>
            <a:gdLst/>
            <a:ahLst/>
            <a:cxnLst/>
            <a:rect l="l" t="t" r="r" b="b"/>
            <a:pathLst>
              <a:path w="598804" h="50164">
                <a:moveTo>
                  <a:pt x="0" y="49988"/>
                </a:moveTo>
                <a:lnTo>
                  <a:pt x="598322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077990" y="5371913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6939" y="61205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51889" y="21505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39990" y="2019113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77046" y="2037749"/>
                <a:ext cx="242438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2424382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26845" y="5835318"/>
                <a:ext cx="212353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45" y="5835318"/>
                <a:ext cx="2123530" cy="8485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999" y="4754430"/>
            <a:ext cx="309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Courtesy </a:t>
            </a:r>
            <a:r>
              <a:rPr sz="1100" spc="3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Oxford </a:t>
            </a:r>
            <a:r>
              <a:rPr sz="1100" b="1" spc="55" dirty="0">
                <a:latin typeface="Arial"/>
                <a:cs typeface="Arial"/>
              </a:rPr>
              <a:t>Visual </a:t>
            </a:r>
            <a:r>
              <a:rPr sz="1100" b="1" spc="90" dirty="0">
                <a:latin typeface="Arial"/>
                <a:cs typeface="Arial"/>
              </a:rPr>
              <a:t>Geometry</a:t>
            </a:r>
            <a:r>
              <a:rPr sz="1100" b="1" spc="8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04" y="0"/>
            <a:ext cx="5487035" cy="13652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1639" marR="5080" indent="-1679575">
              <a:lnSpc>
                <a:spcPts val="5270"/>
              </a:lnSpc>
              <a:spcBef>
                <a:spcPts val="280"/>
              </a:spcBef>
            </a:pPr>
            <a:r>
              <a:rPr sz="4400" spc="-20" dirty="0">
                <a:latin typeface="Arial Unicode MS"/>
                <a:cs typeface="Arial Unicode MS"/>
              </a:rPr>
              <a:t>Structure </a:t>
            </a:r>
            <a:r>
              <a:rPr sz="4400" spc="55" dirty="0">
                <a:latin typeface="Arial Unicode MS"/>
                <a:cs typeface="Arial Unicode MS"/>
              </a:rPr>
              <a:t>from </a:t>
            </a:r>
            <a:r>
              <a:rPr sz="4400" spc="40" dirty="0">
                <a:latin typeface="Arial Unicode MS"/>
                <a:cs typeface="Arial Unicode MS"/>
              </a:rPr>
              <a:t>motion  </a:t>
            </a:r>
            <a:r>
              <a:rPr sz="4400" spc="85" dirty="0">
                <a:latin typeface="Arial Unicode MS"/>
                <a:cs typeface="Arial Unicode MS"/>
              </a:rPr>
              <a:t>problem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524000"/>
            <a:ext cx="4233332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9" y="1524000"/>
            <a:ext cx="4233332" cy="317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6946" y="5085628"/>
            <a:ext cx="143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</a:t>
            </a:r>
            <a:endParaRPr sz="1000">
              <a:latin typeface="Arial Unicode MS"/>
              <a:cs typeface="Arial Unicode MS"/>
            </a:endParaRPr>
          </a:p>
          <a:p>
            <a:pPr marL="12700" marR="5080">
              <a:lnSpc>
                <a:spcPct val="100000"/>
              </a:lnSpc>
            </a:pP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Hartley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Dellaert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Rusinkiewic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02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Nistér,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04</a:t>
            </a:r>
            <a:endParaRPr sz="1000">
              <a:latin typeface="Arial Unicode MS"/>
              <a:cs typeface="Arial Unicode MS"/>
            </a:endParaRPr>
          </a:p>
          <a:p>
            <a:pPr marL="12700" marR="71755">
              <a:lnSpc>
                <a:spcPct val="100000"/>
              </a:lnSpc>
            </a:pPr>
            <a:r>
              <a:rPr sz="1000" spc="0" dirty="0">
                <a:solidFill>
                  <a:srgbClr val="7F7F7F"/>
                </a:solidFill>
                <a:latin typeface="Arial Unicode MS"/>
                <a:cs typeface="Arial Unicode MS"/>
              </a:rPr>
              <a:t>Brown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Lowe,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Lourakis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Argyros,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Colombo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</a:t>
            </a:r>
            <a:r>
              <a:rPr sz="1000" spc="75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05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5354" y="5181999"/>
            <a:ext cx="1625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Golparvar-Fard,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30" dirty="0">
                <a:solidFill>
                  <a:srgbClr val="7F7F7F"/>
                </a:solidFill>
                <a:latin typeface="Arial Unicode MS"/>
                <a:cs typeface="Arial Unicode MS"/>
              </a:rPr>
              <a:t>JAEI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  <a:p>
            <a:pPr marL="12700" marR="87630">
              <a:lnSpc>
                <a:spcPct val="100000"/>
              </a:lnSpc>
            </a:pP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IFAC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2010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20" dirty="0">
                <a:solidFill>
                  <a:srgbClr val="7F7F7F"/>
                </a:solidFill>
                <a:latin typeface="Arial Unicode MS"/>
                <a:cs typeface="Arial Unicode MS"/>
              </a:rPr>
              <a:t>ICRA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2011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Microsoft’s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PhotoSynth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Snavely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06-08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08  </a:t>
            </a:r>
            <a:r>
              <a:rPr sz="1000" spc="40" dirty="0">
                <a:solidFill>
                  <a:srgbClr val="7F7F7F"/>
                </a:solidFill>
                <a:latin typeface="Arial Unicode MS"/>
                <a:cs typeface="Arial Unicode MS"/>
              </a:rPr>
              <a:t>Agarwal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09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Frahm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1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39" y="5134165"/>
            <a:ext cx="141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7F7F7F"/>
                </a:solidFill>
                <a:latin typeface="Arial Unicode MS"/>
                <a:cs typeface="Arial Unicode MS"/>
              </a:rPr>
              <a:t>Lucas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Kanade,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81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Chen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30" dirty="0">
                <a:solidFill>
                  <a:srgbClr val="7F7F7F"/>
                </a:solidFill>
                <a:latin typeface="Arial Unicode MS"/>
                <a:cs typeface="Arial Unicode MS"/>
              </a:rPr>
              <a:t>Medioni,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92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Debevec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Hanrahan,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Fitzgibbon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98</a:t>
            </a:r>
            <a:endParaRPr sz="1000">
              <a:latin typeface="Arial Unicode MS"/>
              <a:cs typeface="Arial Unicode MS"/>
            </a:endParaRPr>
          </a:p>
          <a:p>
            <a:pPr marL="12700" marR="15494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Triggs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Pollefeys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Kutulakos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Seitz,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</a:t>
            </a:r>
            <a:endParaRPr sz="1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3740" y="939609"/>
            <a:ext cx="20726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 Unicode MS"/>
                <a:cs typeface="Arial Unicode MS"/>
              </a:rPr>
              <a:t>M. </a:t>
            </a:r>
            <a:r>
              <a:rPr sz="1600" spc="-20" dirty="0">
                <a:latin typeface="Arial Unicode MS"/>
                <a:cs typeface="Arial Unicode MS"/>
              </a:rPr>
              <a:t>Pollefeys </a:t>
            </a:r>
            <a:r>
              <a:rPr sz="1600" spc="-5" dirty="0">
                <a:latin typeface="Arial Unicode MS"/>
                <a:cs typeface="Arial Unicode MS"/>
              </a:rPr>
              <a:t>et </a:t>
            </a:r>
            <a:r>
              <a:rPr sz="1600" spc="50" dirty="0">
                <a:latin typeface="Arial Unicode MS"/>
                <a:cs typeface="Arial Unicode MS"/>
              </a:rPr>
              <a:t>al</a:t>
            </a:r>
            <a:r>
              <a:rPr sz="1600" spc="80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98---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981200"/>
            <a:ext cx="8229600" cy="30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702" y="182100"/>
            <a:ext cx="83165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latin typeface="Calibri"/>
                <a:cs typeface="Calibri"/>
              </a:rPr>
              <a:t>Reconstruction </a:t>
            </a:r>
            <a:r>
              <a:rPr sz="4400" dirty="0">
                <a:latin typeface="Calibri"/>
                <a:cs typeface="Calibri"/>
              </a:rPr>
              <a:t>and </a:t>
            </a:r>
            <a:r>
              <a:rPr sz="4400" spc="-25" dirty="0">
                <a:latin typeface="Calibri"/>
                <a:cs typeface="Calibri"/>
              </a:rPr>
              <a:t>texture</a:t>
            </a:r>
            <a:r>
              <a:rPr sz="4400" spc="2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mapping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9812"/>
            <a:ext cx="6987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Incremental reconstruction of construction</a:t>
            </a:r>
            <a:r>
              <a:rPr sz="2800" spc="40" dirty="0"/>
              <a:t> </a:t>
            </a:r>
            <a:r>
              <a:rPr sz="2800" spc="-5" dirty="0"/>
              <a:t>sites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993139" y="455824"/>
            <a:ext cx="5053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Initial pair </a:t>
            </a:r>
            <a:r>
              <a:rPr sz="1600" dirty="0">
                <a:latin typeface="Calibri"/>
                <a:cs typeface="Calibri"/>
              </a:rPr>
              <a:t>– 2168 &amp; </a:t>
            </a:r>
            <a:r>
              <a:rPr sz="1600" spc="-5" dirty="0">
                <a:latin typeface="Calibri"/>
                <a:cs typeface="Calibri"/>
              </a:rPr>
              <a:t>Complete </a:t>
            </a:r>
            <a:r>
              <a:rPr sz="1600" dirty="0">
                <a:latin typeface="Calibri"/>
                <a:cs typeface="Calibri"/>
              </a:rPr>
              <a:t>Set 62,323 </a:t>
            </a:r>
            <a:r>
              <a:rPr sz="1600" spc="-5" dirty="0">
                <a:latin typeface="Calibri"/>
                <a:cs typeface="Calibri"/>
              </a:rPr>
              <a:t>points, </a:t>
            </a:r>
            <a:r>
              <a:rPr sz="1600" dirty="0">
                <a:latin typeface="Calibri"/>
                <a:cs typeface="Calibri"/>
              </a:rPr>
              <a:t>160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40" y="6429565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1125" y="785812"/>
            <a:ext cx="5861050" cy="457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25675" y="5397500"/>
            <a:ext cx="2065337" cy="140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4825" y="5394325"/>
            <a:ext cx="2063750" cy="140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00" y="795337"/>
            <a:ext cx="412750" cy="274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600" y="790574"/>
            <a:ext cx="412750" cy="274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1225" y="790574"/>
            <a:ext cx="412750" cy="27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96150" y="811212"/>
            <a:ext cx="412750" cy="27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27950" y="811212"/>
            <a:ext cx="412750" cy="273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62" y="1081087"/>
            <a:ext cx="831850" cy="274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1225" y="1081087"/>
            <a:ext cx="412750" cy="274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96150" y="1100137"/>
            <a:ext cx="412750" cy="2746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27950" y="1100137"/>
            <a:ext cx="412750" cy="274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62" y="1370012"/>
            <a:ext cx="831850" cy="274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4400" y="1370012"/>
            <a:ext cx="414338" cy="2746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96150" y="1390649"/>
            <a:ext cx="412750" cy="274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7950" y="1390649"/>
            <a:ext cx="412750" cy="274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262" y="1660524"/>
            <a:ext cx="831850" cy="2746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400" y="1660524"/>
            <a:ext cx="414338" cy="274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96150" y="1681162"/>
            <a:ext cx="412750" cy="273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27950" y="1681162"/>
            <a:ext cx="412750" cy="273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62" y="1946274"/>
            <a:ext cx="412750" cy="2746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537" y="1946274"/>
            <a:ext cx="414336" cy="2746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4400" y="1951037"/>
            <a:ext cx="414338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96150" y="1970088"/>
            <a:ext cx="412750" cy="2746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29537" y="1971674"/>
            <a:ext cx="412750" cy="2746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37" y="2239963"/>
            <a:ext cx="412750" cy="274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125" y="2239963"/>
            <a:ext cx="412750" cy="274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7575" y="2239963"/>
            <a:ext cx="412750" cy="2746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97737" y="2260600"/>
            <a:ext cx="412750" cy="273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29537" y="2259013"/>
            <a:ext cx="412750" cy="2746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75" y="2525712"/>
            <a:ext cx="412750" cy="273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5300" y="2520949"/>
            <a:ext cx="412750" cy="27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0750" y="2520949"/>
            <a:ext cx="412750" cy="27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97737" y="2544763"/>
            <a:ext cx="414336" cy="2746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27950" y="2549525"/>
            <a:ext cx="412750" cy="2730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675" y="2813049"/>
            <a:ext cx="412750" cy="2746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2125" y="2809874"/>
            <a:ext cx="412750" cy="2746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0750" y="2809874"/>
            <a:ext cx="412750" cy="2746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97737" y="2828924"/>
            <a:ext cx="414336" cy="27463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7950" y="2833688"/>
            <a:ext cx="412750" cy="2746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675" y="3101974"/>
            <a:ext cx="412750" cy="2746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2125" y="3101974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0750" y="3098799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02500" y="3122613"/>
            <a:ext cx="412750" cy="274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27950" y="3117849"/>
            <a:ext cx="412750" cy="2746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75" y="3387725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125" y="3387725"/>
            <a:ext cx="412750" cy="273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20750" y="3387725"/>
            <a:ext cx="412750" cy="2730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02500" y="3406774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31125" y="3406774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262" y="3673474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6887" y="3673474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3925" y="3678237"/>
            <a:ext cx="412750" cy="2746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04087" y="3694112"/>
            <a:ext cx="412750" cy="2746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35887" y="3694112"/>
            <a:ext cx="412750" cy="2746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262" y="3975099"/>
            <a:ext cx="412750" cy="27463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6887" y="3970337"/>
            <a:ext cx="412750" cy="2746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3925" y="3970337"/>
            <a:ext cx="412750" cy="27463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04087" y="3984624"/>
            <a:ext cx="412750" cy="2746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35887" y="3979862"/>
            <a:ext cx="412750" cy="27463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262" y="4256087"/>
            <a:ext cx="412750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6887" y="4251324"/>
            <a:ext cx="412750" cy="2746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3925" y="4251324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04087" y="4271962"/>
            <a:ext cx="412750" cy="2730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35887" y="4270374"/>
            <a:ext cx="412750" cy="2746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262" y="4538662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6887" y="4538662"/>
            <a:ext cx="412750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23925" y="4538662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04087" y="4557712"/>
            <a:ext cx="412750" cy="27463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70700" y="5699125"/>
            <a:ext cx="412750" cy="2730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70700" y="5411787"/>
            <a:ext cx="412750" cy="2746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70700" y="5984875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32550" y="5984875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64350" y="6262687"/>
            <a:ext cx="412750" cy="2730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32550" y="5699125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90700" y="5689600"/>
            <a:ext cx="412750" cy="2746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24612" y="5411787"/>
            <a:ext cx="412750" cy="2746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52550" y="6270625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2550" y="5984875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2550" y="5689600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0700" y="5394325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52550" y="5394325"/>
            <a:ext cx="412750" cy="274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8900" y="6537325"/>
            <a:ext cx="822325" cy="2746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27100" y="6537325"/>
            <a:ext cx="412750" cy="2746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99325" y="6548438"/>
            <a:ext cx="831849" cy="2730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53400" y="6548438"/>
            <a:ext cx="412750" cy="2730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7787" y="6265862"/>
            <a:ext cx="412750" cy="273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8475" y="6259512"/>
            <a:ext cx="414338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5512" y="6259512"/>
            <a:ext cx="412750" cy="2746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96150" y="6270625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32712" y="6270625"/>
            <a:ext cx="412750" cy="2746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53400" y="6265862"/>
            <a:ext cx="412750" cy="2730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787" y="5976937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8475" y="5976937"/>
            <a:ext cx="414338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25512" y="5976937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296150" y="5983287"/>
            <a:ext cx="412750" cy="2730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732712" y="5983287"/>
            <a:ext cx="412750" cy="273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58162" y="5983287"/>
            <a:ext cx="412750" cy="2730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787" y="5689600"/>
            <a:ext cx="412750" cy="27305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8475" y="5694362"/>
            <a:ext cx="414338" cy="2746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25512" y="5694362"/>
            <a:ext cx="412750" cy="2746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292975" y="5700712"/>
            <a:ext cx="412750" cy="2730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737475" y="5700712"/>
            <a:ext cx="412750" cy="273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158162" y="5700712"/>
            <a:ext cx="412750" cy="2730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158162" y="5411787"/>
            <a:ext cx="412750" cy="27463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737475" y="5411787"/>
            <a:ext cx="412750" cy="27463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292975" y="5411787"/>
            <a:ext cx="412750" cy="2746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925512" y="5400675"/>
            <a:ext cx="412750" cy="274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98475" y="5400675"/>
            <a:ext cx="414338" cy="27463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787" y="5400675"/>
            <a:ext cx="412750" cy="27463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7787" y="5116512"/>
            <a:ext cx="830262" cy="2762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20750" y="5110162"/>
            <a:ext cx="412750" cy="27463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00912" y="5126037"/>
            <a:ext cx="412750" cy="27463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734300" y="5126037"/>
            <a:ext cx="412750" cy="27463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156575" y="5126037"/>
            <a:ext cx="412750" cy="2746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1437" y="4824412"/>
            <a:ext cx="412750" cy="2730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01650" y="4829174"/>
            <a:ext cx="412750" cy="27463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25512" y="4829174"/>
            <a:ext cx="412750" cy="27463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300912" y="4843462"/>
            <a:ext cx="412750" cy="27463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34300" y="4557712"/>
            <a:ext cx="414337" cy="55562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156575" y="4838699"/>
            <a:ext cx="412750" cy="27463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56575" y="4556124"/>
            <a:ext cx="412750" cy="27463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6575" y="4270375"/>
            <a:ext cx="412750" cy="2730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53400" y="3981450"/>
            <a:ext cx="412750" cy="2730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53400" y="3692524"/>
            <a:ext cx="412750" cy="27463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153400" y="3409949"/>
            <a:ext cx="412750" cy="27463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153400" y="3117849"/>
            <a:ext cx="412750" cy="27463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153400" y="2835274"/>
            <a:ext cx="412750" cy="27463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53400" y="2543174"/>
            <a:ext cx="412750" cy="27463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3400" y="2255838"/>
            <a:ext cx="412750" cy="2746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158162" y="1973262"/>
            <a:ext cx="412750" cy="27305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158162" y="1681162"/>
            <a:ext cx="412750" cy="2730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153400" y="1384300"/>
            <a:ext cx="412750" cy="2730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153400" y="1095374"/>
            <a:ext cx="412750" cy="27463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151812" y="808037"/>
            <a:ext cx="412750" cy="2746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426200" y="6270625"/>
            <a:ext cx="412750" cy="27463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90700" y="5984875"/>
            <a:ext cx="412750" cy="5508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41437" y="6545263"/>
            <a:ext cx="412750" cy="273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79587" y="6538913"/>
            <a:ext cx="412750" cy="27463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435725" y="6538913"/>
            <a:ext cx="412750" cy="27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877050" y="6538913"/>
            <a:ext cx="412750" cy="274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6278159" y="485965"/>
            <a:ext cx="2853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latin typeface="Arial Unicode MS"/>
                <a:cs typeface="Arial Unicode MS"/>
              </a:rPr>
              <a:t>Golparvar-Fard. </a:t>
            </a:r>
            <a:r>
              <a:rPr sz="1100" spc="0" dirty="0">
                <a:latin typeface="Arial Unicode MS"/>
                <a:cs typeface="Arial Unicode MS"/>
              </a:rPr>
              <a:t>Pena-Mora, </a:t>
            </a:r>
            <a:r>
              <a:rPr sz="1100" spc="-10" dirty="0">
                <a:latin typeface="Arial Unicode MS"/>
                <a:cs typeface="Arial Unicode MS"/>
              </a:rPr>
              <a:t>Savarese</a:t>
            </a:r>
            <a:r>
              <a:rPr sz="1100" spc="2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2008</a:t>
            </a:r>
            <a:endParaRPr sz="11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8565" y="137159"/>
            <a:ext cx="5713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Reconstructed scene </a:t>
            </a:r>
            <a:r>
              <a:rPr sz="3200" dirty="0"/>
              <a:t>+ Site</a:t>
            </a:r>
            <a:r>
              <a:rPr sz="3200" spc="-10" dirty="0"/>
              <a:t> </a:t>
            </a:r>
            <a:r>
              <a:rPr sz="3200" spc="-5" dirty="0"/>
              <a:t>photos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777240" y="6309225"/>
            <a:ext cx="1778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1362"/>
            <a:ext cx="8659812" cy="611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57237"/>
            <a:ext cx="8640763" cy="610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8565" y="137159"/>
            <a:ext cx="5713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Reconstructed scene </a:t>
            </a:r>
            <a:r>
              <a:rPr sz="3200" dirty="0"/>
              <a:t>+ Site</a:t>
            </a:r>
            <a:r>
              <a:rPr sz="3200" spc="-10" dirty="0"/>
              <a:t> </a:t>
            </a:r>
            <a:r>
              <a:rPr sz="3200" spc="-5" dirty="0"/>
              <a:t>photos</a:t>
            </a:r>
            <a:endParaRPr sz="3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668" y="3336290"/>
            <a:ext cx="4241625" cy="19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438399"/>
            <a:ext cx="427617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1107136"/>
            <a:ext cx="1329881" cy="38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7733" y="182100"/>
            <a:ext cx="5488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Results </a:t>
            </a:r>
            <a:r>
              <a:rPr sz="4400" dirty="0"/>
              <a:t>and</a:t>
            </a:r>
            <a:r>
              <a:rPr sz="4400" spc="0" dirty="0"/>
              <a:t> </a:t>
            </a:r>
            <a:r>
              <a:rPr sz="4400" spc="-10" dirty="0"/>
              <a:t>applications</a:t>
            </a:r>
            <a:endParaRPr sz="4400"/>
          </a:p>
        </p:txBody>
      </p:sp>
      <p:sp>
        <p:nvSpPr>
          <p:cNvPr id="6" name="object 6"/>
          <p:cNvSpPr txBox="1"/>
          <p:nvPr/>
        </p:nvSpPr>
        <p:spPr>
          <a:xfrm>
            <a:off x="307340" y="1097798"/>
            <a:ext cx="738060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Arial Unicode MS"/>
                <a:cs typeface="Arial Unicode MS"/>
              </a:rPr>
              <a:t>Noah </a:t>
            </a:r>
            <a:r>
              <a:rPr sz="1200" spc="-5" dirty="0">
                <a:latin typeface="Arial Unicode MS"/>
                <a:cs typeface="Arial Unicode MS"/>
              </a:rPr>
              <a:t>Snavely, </a:t>
            </a:r>
            <a:r>
              <a:rPr sz="1200" spc="-30" dirty="0">
                <a:latin typeface="Arial Unicode MS"/>
                <a:cs typeface="Arial Unicode MS"/>
              </a:rPr>
              <a:t>Steven </a:t>
            </a:r>
            <a:r>
              <a:rPr sz="1200" spc="85" dirty="0">
                <a:latin typeface="Arial Unicode MS"/>
                <a:cs typeface="Arial Unicode MS"/>
              </a:rPr>
              <a:t>M. </a:t>
            </a:r>
            <a:r>
              <a:rPr sz="1200" spc="-5" dirty="0">
                <a:latin typeface="Arial Unicode MS"/>
                <a:cs typeface="Arial Unicode MS"/>
              </a:rPr>
              <a:t>Seitz, </a:t>
            </a:r>
            <a:r>
              <a:rPr sz="1200" dirty="0">
                <a:latin typeface="Arial Unicode MS"/>
                <a:cs typeface="Arial Unicode MS"/>
              </a:rPr>
              <a:t>Richard </a:t>
            </a:r>
            <a:r>
              <a:rPr sz="1200" spc="-5" dirty="0">
                <a:latin typeface="Arial Unicode MS"/>
                <a:cs typeface="Arial Unicode MS"/>
              </a:rPr>
              <a:t>Szeliski, "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tourism: 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Exploring </a:t>
            </a:r>
            <a:r>
              <a:rPr sz="12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collections 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in </a:t>
            </a:r>
            <a:r>
              <a:rPr sz="12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3D</a:t>
            </a:r>
            <a:r>
              <a:rPr sz="1200" spc="35" dirty="0">
                <a:latin typeface="Arial Unicode MS"/>
                <a:cs typeface="Arial Unicode MS"/>
              </a:rPr>
              <a:t>," </a:t>
            </a:r>
            <a:r>
              <a:rPr sz="1200" spc="50" dirty="0">
                <a:latin typeface="Arial Unicode MS"/>
                <a:cs typeface="Arial Unicode MS"/>
              </a:rPr>
              <a:t>ACM  </a:t>
            </a:r>
            <a:r>
              <a:rPr sz="1200" spc="-25" dirty="0">
                <a:latin typeface="Arial Unicode MS"/>
                <a:cs typeface="Arial Unicode MS"/>
              </a:rPr>
              <a:t>Transactions </a:t>
            </a:r>
            <a:r>
              <a:rPr sz="1200" spc="15" dirty="0">
                <a:latin typeface="Arial Unicode MS"/>
                <a:cs typeface="Arial Unicode MS"/>
              </a:rPr>
              <a:t>on </a:t>
            </a:r>
            <a:r>
              <a:rPr sz="1200" spc="5" dirty="0">
                <a:latin typeface="Arial Unicode MS"/>
                <a:cs typeface="Arial Unicode MS"/>
              </a:rPr>
              <a:t>Graphics </a:t>
            </a:r>
            <a:r>
              <a:rPr sz="1200" spc="-15" dirty="0">
                <a:latin typeface="Arial Unicode MS"/>
                <a:cs typeface="Arial Unicode MS"/>
              </a:rPr>
              <a:t>(SIGGRAPH</a:t>
            </a:r>
            <a:r>
              <a:rPr sz="1200" spc="15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 Unicode MS"/>
                <a:cs typeface="Arial Unicode MS"/>
              </a:rPr>
              <a:t>Proceedings),2006,</a:t>
            </a:r>
            <a:endParaRPr sz="1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6713" y="396557"/>
            <a:ext cx="38296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210" dirty="0">
                <a:latin typeface="Arial Unicode MS"/>
                <a:cs typeface="Arial Unicode MS"/>
              </a:rPr>
              <a:t>Next</a:t>
            </a:r>
            <a:r>
              <a:rPr sz="5400" spc="80" dirty="0">
                <a:latin typeface="Arial Unicode MS"/>
                <a:cs typeface="Arial Unicode MS"/>
              </a:rPr>
              <a:t> </a:t>
            </a:r>
            <a:r>
              <a:rPr sz="5400" spc="5" dirty="0">
                <a:latin typeface="Arial Unicode MS"/>
                <a:cs typeface="Arial Unicode MS"/>
              </a:rPr>
              <a:t>lecture</a:t>
            </a:r>
            <a:endParaRPr sz="5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9862" y="2324925"/>
            <a:ext cx="478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00"/>
              </a:spcBef>
              <a:buChar char="•"/>
              <a:tabLst>
                <a:tab pos="498475" algn="l"/>
              </a:tabLst>
            </a:pPr>
            <a:r>
              <a:rPr sz="3600" spc="-15" dirty="0">
                <a:latin typeface="Arial Unicode MS"/>
                <a:cs typeface="Arial Unicode MS"/>
              </a:rPr>
              <a:t>Fitting </a:t>
            </a:r>
            <a:r>
              <a:rPr sz="3600" spc="85" dirty="0">
                <a:latin typeface="Arial Unicode MS"/>
                <a:cs typeface="Arial Unicode MS"/>
              </a:rPr>
              <a:t>and</a:t>
            </a:r>
            <a:r>
              <a:rPr sz="3600" spc="200" dirty="0">
                <a:latin typeface="Arial Unicode MS"/>
                <a:cs typeface="Arial Unicode MS"/>
              </a:rPr>
              <a:t> </a:t>
            </a:r>
            <a:r>
              <a:rPr sz="3600" spc="90" dirty="0">
                <a:latin typeface="Arial Unicode MS"/>
                <a:cs typeface="Arial Unicode MS"/>
              </a:rPr>
              <a:t>Matching</a:t>
            </a:r>
            <a:endParaRPr sz="3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88074"/>
            <a:ext cx="77978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0505" algn="l"/>
                <a:tab pos="7784465" algn="l"/>
              </a:tabLst>
            </a:pPr>
            <a:r>
              <a:rPr sz="4400" u="heavy" spc="130" dirty="0">
                <a:uFill>
                  <a:solidFill>
                    <a:srgbClr val="000000"/>
                  </a:solidFill>
                </a:uFill>
                <a:latin typeface="Arial Unicode MS"/>
                <a:cs typeface="Arial Unicode MS"/>
              </a:rPr>
              <a:t> 	</a:t>
            </a:r>
            <a:r>
              <a:rPr sz="4400" u="heavy" spc="150" dirty="0">
                <a:uFill>
                  <a:solidFill>
                    <a:srgbClr val="000000"/>
                  </a:solidFill>
                </a:uFill>
                <a:latin typeface="Arial Unicode MS"/>
                <a:cs typeface="Arial Unicode MS"/>
              </a:rPr>
              <a:t>Appendix	</a:t>
            </a:r>
            <a:endParaRPr sz="4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533" y="113474"/>
            <a:ext cx="36499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Direct</a:t>
            </a:r>
            <a:r>
              <a:rPr sz="4400" spc="-60" dirty="0"/>
              <a:t> </a:t>
            </a:r>
            <a:r>
              <a:rPr sz="4400" spc="-10" dirty="0"/>
              <a:t>approach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83540" y="1231074"/>
            <a:ext cx="7706995" cy="215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latin typeface="Calibri"/>
                <a:cs typeface="Calibri"/>
              </a:rPr>
              <a:t>We </a:t>
            </a:r>
            <a:r>
              <a:rPr sz="2800" dirty="0">
                <a:latin typeface="Calibri"/>
                <a:cs typeface="Calibri"/>
              </a:rPr>
              <a:t>use the </a:t>
            </a:r>
            <a:r>
              <a:rPr sz="2800" spc="-15" dirty="0">
                <a:latin typeface="Calibri"/>
                <a:cs typeface="Calibri"/>
              </a:rPr>
              <a:t>following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results: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relationship that </a:t>
            </a:r>
            <a:r>
              <a:rPr sz="2800" spc="-5" dirty="0">
                <a:latin typeface="Calibri"/>
                <a:cs typeface="Calibri"/>
              </a:rPr>
              <a:t>maps </a:t>
            </a:r>
            <a:r>
              <a:rPr sz="2800" spc="-10" dirty="0">
                <a:latin typeface="Calibri"/>
                <a:cs typeface="Calibri"/>
              </a:rPr>
              <a:t>conics across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Concept of </a:t>
            </a:r>
            <a:r>
              <a:rPr sz="2800" spc="-10" dirty="0">
                <a:latin typeface="Calibri"/>
                <a:cs typeface="Calibri"/>
              </a:rPr>
              <a:t>absolute </a:t>
            </a:r>
            <a:r>
              <a:rPr sz="2800" spc="-5" dirty="0">
                <a:latin typeface="Calibri"/>
                <a:cs typeface="Calibri"/>
              </a:rPr>
              <a:t>conic and its </a:t>
            </a:r>
            <a:r>
              <a:rPr sz="2800" spc="-10" dirty="0">
                <a:latin typeface="Calibri"/>
                <a:cs typeface="Calibri"/>
              </a:rPr>
              <a:t>relationship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K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Kruppa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equations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9499" y="2671469"/>
            <a:ext cx="3255010" cy="1807210"/>
          </a:xfrm>
          <a:custGeom>
            <a:avLst/>
            <a:gdLst/>
            <a:ahLst/>
            <a:cxnLst/>
            <a:rect l="l" t="t" r="r" b="b"/>
            <a:pathLst>
              <a:path w="3255010" h="1807210">
                <a:moveTo>
                  <a:pt x="24523" y="82277"/>
                </a:moveTo>
                <a:lnTo>
                  <a:pt x="416891" y="1398709"/>
                </a:lnTo>
                <a:lnTo>
                  <a:pt x="3254458" y="1807167"/>
                </a:lnTo>
                <a:lnTo>
                  <a:pt x="2788520" y="243903"/>
                </a:lnTo>
                <a:lnTo>
                  <a:pt x="0" y="0"/>
                </a:lnTo>
                <a:lnTo>
                  <a:pt x="49046" y="16455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2042" y="209430"/>
            <a:ext cx="6247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Projections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spc="-10" dirty="0">
                <a:latin typeface="Calibri"/>
                <a:cs typeface="Calibri"/>
              </a:rPr>
              <a:t>conics </a:t>
            </a:r>
            <a:r>
              <a:rPr sz="3600" spc="-15" dirty="0">
                <a:latin typeface="Calibri"/>
                <a:cs typeface="Calibri"/>
              </a:rPr>
              <a:t>across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views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1092" y="2903839"/>
            <a:ext cx="1628139" cy="1143000"/>
          </a:xfrm>
          <a:custGeom>
            <a:avLst/>
            <a:gdLst/>
            <a:ahLst/>
            <a:cxnLst/>
            <a:rect l="l" t="t" r="r" b="b"/>
            <a:pathLst>
              <a:path w="1628139" h="1143000">
                <a:moveTo>
                  <a:pt x="0" y="571500"/>
                </a:moveTo>
                <a:lnTo>
                  <a:pt x="1877" y="532371"/>
                </a:lnTo>
                <a:lnTo>
                  <a:pt x="7429" y="493950"/>
                </a:lnTo>
                <a:lnTo>
                  <a:pt x="16534" y="456322"/>
                </a:lnTo>
                <a:lnTo>
                  <a:pt x="29070" y="419572"/>
                </a:lnTo>
                <a:lnTo>
                  <a:pt x="44917" y="383785"/>
                </a:lnTo>
                <a:lnTo>
                  <a:pt x="63954" y="349046"/>
                </a:lnTo>
                <a:lnTo>
                  <a:pt x="86059" y="315440"/>
                </a:lnTo>
                <a:lnTo>
                  <a:pt x="111110" y="283053"/>
                </a:lnTo>
                <a:lnTo>
                  <a:pt x="138988" y="251968"/>
                </a:lnTo>
                <a:lnTo>
                  <a:pt x="169570" y="222273"/>
                </a:lnTo>
                <a:lnTo>
                  <a:pt x="202735" y="194051"/>
                </a:lnTo>
                <a:lnTo>
                  <a:pt x="238363" y="167388"/>
                </a:lnTo>
                <a:lnTo>
                  <a:pt x="276332" y="142369"/>
                </a:lnTo>
                <a:lnTo>
                  <a:pt x="316520" y="119079"/>
                </a:lnTo>
                <a:lnTo>
                  <a:pt x="358807" y="97603"/>
                </a:lnTo>
                <a:lnTo>
                  <a:pt x="403071" y="78026"/>
                </a:lnTo>
                <a:lnTo>
                  <a:pt x="449191" y="60434"/>
                </a:lnTo>
                <a:lnTo>
                  <a:pt x="497046" y="44911"/>
                </a:lnTo>
                <a:lnTo>
                  <a:pt x="546515" y="31543"/>
                </a:lnTo>
                <a:lnTo>
                  <a:pt x="597477" y="20414"/>
                </a:lnTo>
                <a:lnTo>
                  <a:pt x="649810" y="11610"/>
                </a:lnTo>
                <a:lnTo>
                  <a:pt x="703392" y="5217"/>
                </a:lnTo>
                <a:lnTo>
                  <a:pt x="758104" y="1318"/>
                </a:lnTo>
                <a:lnTo>
                  <a:pt x="813824" y="0"/>
                </a:lnTo>
                <a:lnTo>
                  <a:pt x="869543" y="1318"/>
                </a:lnTo>
                <a:lnTo>
                  <a:pt x="924255" y="5217"/>
                </a:lnTo>
                <a:lnTo>
                  <a:pt x="977838" y="11610"/>
                </a:lnTo>
                <a:lnTo>
                  <a:pt x="1030170" y="20414"/>
                </a:lnTo>
                <a:lnTo>
                  <a:pt x="1081132" y="31543"/>
                </a:lnTo>
                <a:lnTo>
                  <a:pt x="1130601" y="44911"/>
                </a:lnTo>
                <a:lnTo>
                  <a:pt x="1178456" y="60434"/>
                </a:lnTo>
                <a:lnTo>
                  <a:pt x="1224576" y="78026"/>
                </a:lnTo>
                <a:lnTo>
                  <a:pt x="1268840" y="97603"/>
                </a:lnTo>
                <a:lnTo>
                  <a:pt x="1311127" y="119079"/>
                </a:lnTo>
                <a:lnTo>
                  <a:pt x="1351316" y="142369"/>
                </a:lnTo>
                <a:lnTo>
                  <a:pt x="1389284" y="167388"/>
                </a:lnTo>
                <a:lnTo>
                  <a:pt x="1424912" y="194051"/>
                </a:lnTo>
                <a:lnTo>
                  <a:pt x="1458077" y="222273"/>
                </a:lnTo>
                <a:lnTo>
                  <a:pt x="1488659" y="251968"/>
                </a:lnTo>
                <a:lnTo>
                  <a:pt x="1516537" y="283053"/>
                </a:lnTo>
                <a:lnTo>
                  <a:pt x="1541589" y="315440"/>
                </a:lnTo>
                <a:lnTo>
                  <a:pt x="1563693" y="349046"/>
                </a:lnTo>
                <a:lnTo>
                  <a:pt x="1582730" y="383785"/>
                </a:lnTo>
                <a:lnTo>
                  <a:pt x="1598577" y="419572"/>
                </a:lnTo>
                <a:lnTo>
                  <a:pt x="1611114" y="456322"/>
                </a:lnTo>
                <a:lnTo>
                  <a:pt x="1620218" y="493950"/>
                </a:lnTo>
                <a:lnTo>
                  <a:pt x="1625770" y="532371"/>
                </a:lnTo>
                <a:lnTo>
                  <a:pt x="1627648" y="571500"/>
                </a:lnTo>
                <a:lnTo>
                  <a:pt x="1625770" y="610628"/>
                </a:lnTo>
                <a:lnTo>
                  <a:pt x="1620218" y="649049"/>
                </a:lnTo>
                <a:lnTo>
                  <a:pt x="1611114" y="686677"/>
                </a:lnTo>
                <a:lnTo>
                  <a:pt x="1598577" y="723427"/>
                </a:lnTo>
                <a:lnTo>
                  <a:pt x="1582730" y="759214"/>
                </a:lnTo>
                <a:lnTo>
                  <a:pt x="1563693" y="793953"/>
                </a:lnTo>
                <a:lnTo>
                  <a:pt x="1541589" y="827559"/>
                </a:lnTo>
                <a:lnTo>
                  <a:pt x="1516537" y="859946"/>
                </a:lnTo>
                <a:lnTo>
                  <a:pt x="1488659" y="891031"/>
                </a:lnTo>
                <a:lnTo>
                  <a:pt x="1458077" y="920726"/>
                </a:lnTo>
                <a:lnTo>
                  <a:pt x="1424912" y="948948"/>
                </a:lnTo>
                <a:lnTo>
                  <a:pt x="1389284" y="975611"/>
                </a:lnTo>
                <a:lnTo>
                  <a:pt x="1351316" y="1000630"/>
                </a:lnTo>
                <a:lnTo>
                  <a:pt x="1311127" y="1023920"/>
                </a:lnTo>
                <a:lnTo>
                  <a:pt x="1268840" y="1045396"/>
                </a:lnTo>
                <a:lnTo>
                  <a:pt x="1224576" y="1064973"/>
                </a:lnTo>
                <a:lnTo>
                  <a:pt x="1178456" y="1082565"/>
                </a:lnTo>
                <a:lnTo>
                  <a:pt x="1130601" y="1098088"/>
                </a:lnTo>
                <a:lnTo>
                  <a:pt x="1081132" y="1111456"/>
                </a:lnTo>
                <a:lnTo>
                  <a:pt x="1030170" y="1122585"/>
                </a:lnTo>
                <a:lnTo>
                  <a:pt x="977838" y="1131389"/>
                </a:lnTo>
                <a:lnTo>
                  <a:pt x="924255" y="1137782"/>
                </a:lnTo>
                <a:lnTo>
                  <a:pt x="869543" y="1141681"/>
                </a:lnTo>
                <a:lnTo>
                  <a:pt x="813824" y="1143000"/>
                </a:lnTo>
                <a:lnTo>
                  <a:pt x="758104" y="1141681"/>
                </a:lnTo>
                <a:lnTo>
                  <a:pt x="703392" y="1137782"/>
                </a:lnTo>
                <a:lnTo>
                  <a:pt x="649810" y="1131389"/>
                </a:lnTo>
                <a:lnTo>
                  <a:pt x="597477" y="1122585"/>
                </a:lnTo>
                <a:lnTo>
                  <a:pt x="546515" y="1111456"/>
                </a:lnTo>
                <a:lnTo>
                  <a:pt x="497046" y="1098088"/>
                </a:lnTo>
                <a:lnTo>
                  <a:pt x="449191" y="1082565"/>
                </a:lnTo>
                <a:lnTo>
                  <a:pt x="403071" y="1064973"/>
                </a:lnTo>
                <a:lnTo>
                  <a:pt x="358807" y="1045396"/>
                </a:lnTo>
                <a:lnTo>
                  <a:pt x="316520" y="1023920"/>
                </a:lnTo>
                <a:lnTo>
                  <a:pt x="276332" y="1000630"/>
                </a:lnTo>
                <a:lnTo>
                  <a:pt x="238363" y="975611"/>
                </a:lnTo>
                <a:lnTo>
                  <a:pt x="202735" y="948948"/>
                </a:lnTo>
                <a:lnTo>
                  <a:pt x="169570" y="920726"/>
                </a:lnTo>
                <a:lnTo>
                  <a:pt x="138988" y="891031"/>
                </a:lnTo>
                <a:lnTo>
                  <a:pt x="111110" y="859946"/>
                </a:lnTo>
                <a:lnTo>
                  <a:pt x="86059" y="827559"/>
                </a:lnTo>
                <a:lnTo>
                  <a:pt x="63954" y="793953"/>
                </a:lnTo>
                <a:lnTo>
                  <a:pt x="44917" y="759214"/>
                </a:lnTo>
                <a:lnTo>
                  <a:pt x="29070" y="723427"/>
                </a:lnTo>
                <a:lnTo>
                  <a:pt x="16534" y="686677"/>
                </a:lnTo>
                <a:lnTo>
                  <a:pt x="7429" y="649049"/>
                </a:lnTo>
                <a:lnTo>
                  <a:pt x="1877" y="610628"/>
                </a:lnTo>
                <a:lnTo>
                  <a:pt x="0" y="571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1596685" y="0"/>
                </a:moveTo>
                <a:lnTo>
                  <a:pt x="175355" y="1085771"/>
                </a:lnTo>
                <a:lnTo>
                  <a:pt x="0" y="2717085"/>
                </a:lnTo>
                <a:lnTo>
                  <a:pt x="1271717" y="1745606"/>
                </a:lnTo>
                <a:lnTo>
                  <a:pt x="1596685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74806" y="2659939"/>
                </a:moveTo>
                <a:lnTo>
                  <a:pt x="1271717" y="1745606"/>
                </a:lnTo>
                <a:lnTo>
                  <a:pt x="1596686" y="0"/>
                </a:lnTo>
                <a:lnTo>
                  <a:pt x="175354" y="1085771"/>
                </a:lnTo>
                <a:lnTo>
                  <a:pt x="0" y="2717085"/>
                </a:lnTo>
                <a:lnTo>
                  <a:pt x="149613" y="260279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6195" y="5849406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76195" y="58494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37313" y="616905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60" dirty="0">
                <a:latin typeface="Arial Unicode MS"/>
                <a:cs typeface="Arial Unicode MS"/>
              </a:rPr>
              <a:t>O’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73020" y="5004856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8" y="969963"/>
                </a:lnTo>
                <a:lnTo>
                  <a:pt x="152398" y="969963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48699" y="5593074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59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4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59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87320" y="5860519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400"/>
                </a:moveTo>
                <a:lnTo>
                  <a:pt x="742950" y="152400"/>
                </a:lnTo>
                <a:lnTo>
                  <a:pt x="742950" y="228600"/>
                </a:lnTo>
                <a:lnTo>
                  <a:pt x="895349" y="152400"/>
                </a:lnTo>
                <a:close/>
              </a:path>
              <a:path w="971550" h="228600">
                <a:moveTo>
                  <a:pt x="742950" y="0"/>
                </a:moveTo>
                <a:lnTo>
                  <a:pt x="74295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400"/>
                </a:lnTo>
                <a:lnTo>
                  <a:pt x="971550" y="114299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69686" y="0"/>
                </a:moveTo>
                <a:lnTo>
                  <a:pt x="0" y="1327415"/>
                </a:lnTo>
                <a:lnTo>
                  <a:pt x="1454523" y="2624380"/>
                </a:lnTo>
                <a:lnTo>
                  <a:pt x="1644174" y="1140797"/>
                </a:lnTo>
                <a:lnTo>
                  <a:pt x="169686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59705" y="78083"/>
                </a:moveTo>
                <a:lnTo>
                  <a:pt x="0" y="1327416"/>
                </a:lnTo>
                <a:lnTo>
                  <a:pt x="1454523" y="2624380"/>
                </a:lnTo>
                <a:lnTo>
                  <a:pt x="1644173" y="1140798"/>
                </a:lnTo>
                <a:lnTo>
                  <a:pt x="169686" y="0"/>
                </a:lnTo>
                <a:lnTo>
                  <a:pt x="149723" y="15616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4624" y="4655630"/>
            <a:ext cx="793115" cy="800100"/>
          </a:xfrm>
          <a:custGeom>
            <a:avLst/>
            <a:gdLst/>
            <a:ahLst/>
            <a:cxnLst/>
            <a:rect l="l" t="t" r="r" b="b"/>
            <a:pathLst>
              <a:path w="793114" h="800100">
                <a:moveTo>
                  <a:pt x="30610" y="29669"/>
                </a:moveTo>
                <a:lnTo>
                  <a:pt x="52630" y="13608"/>
                </a:lnTo>
                <a:lnTo>
                  <a:pt x="79412" y="3787"/>
                </a:lnTo>
                <a:lnTo>
                  <a:pt x="110469" y="0"/>
                </a:lnTo>
                <a:lnTo>
                  <a:pt x="145315" y="2041"/>
                </a:lnTo>
                <a:lnTo>
                  <a:pt x="183466" y="9705"/>
                </a:lnTo>
                <a:lnTo>
                  <a:pt x="224433" y="22787"/>
                </a:lnTo>
                <a:lnTo>
                  <a:pt x="267732" y="41082"/>
                </a:lnTo>
                <a:lnTo>
                  <a:pt x="312876" y="64383"/>
                </a:lnTo>
                <a:lnTo>
                  <a:pt x="359379" y="92487"/>
                </a:lnTo>
                <a:lnTo>
                  <a:pt x="406755" y="125187"/>
                </a:lnTo>
                <a:lnTo>
                  <a:pt x="454518" y="162278"/>
                </a:lnTo>
                <a:lnTo>
                  <a:pt x="502183" y="203555"/>
                </a:lnTo>
                <a:lnTo>
                  <a:pt x="549262" y="248812"/>
                </a:lnTo>
                <a:lnTo>
                  <a:pt x="593961" y="296422"/>
                </a:lnTo>
                <a:lnTo>
                  <a:pt x="634672" y="344570"/>
                </a:lnTo>
                <a:lnTo>
                  <a:pt x="671196" y="392768"/>
                </a:lnTo>
                <a:lnTo>
                  <a:pt x="703335" y="440527"/>
                </a:lnTo>
                <a:lnTo>
                  <a:pt x="730888" y="487359"/>
                </a:lnTo>
                <a:lnTo>
                  <a:pt x="753655" y="532775"/>
                </a:lnTo>
                <a:lnTo>
                  <a:pt x="771437" y="576286"/>
                </a:lnTo>
                <a:lnTo>
                  <a:pt x="784035" y="617405"/>
                </a:lnTo>
                <a:lnTo>
                  <a:pt x="791249" y="655643"/>
                </a:lnTo>
                <a:lnTo>
                  <a:pt x="792878" y="690511"/>
                </a:lnTo>
                <a:lnTo>
                  <a:pt x="788724" y="721522"/>
                </a:lnTo>
                <a:lnTo>
                  <a:pt x="762268" y="770015"/>
                </a:lnTo>
                <a:lnTo>
                  <a:pt x="713466" y="795897"/>
                </a:lnTo>
                <a:lnTo>
                  <a:pt x="682409" y="799684"/>
                </a:lnTo>
                <a:lnTo>
                  <a:pt x="647562" y="797643"/>
                </a:lnTo>
                <a:lnTo>
                  <a:pt x="609412" y="789979"/>
                </a:lnTo>
                <a:lnTo>
                  <a:pt x="568445" y="776897"/>
                </a:lnTo>
                <a:lnTo>
                  <a:pt x="525146" y="758602"/>
                </a:lnTo>
                <a:lnTo>
                  <a:pt x="480002" y="735300"/>
                </a:lnTo>
                <a:lnTo>
                  <a:pt x="433499" y="707197"/>
                </a:lnTo>
                <a:lnTo>
                  <a:pt x="386123" y="674497"/>
                </a:lnTo>
                <a:lnTo>
                  <a:pt x="338359" y="637406"/>
                </a:lnTo>
                <a:lnTo>
                  <a:pt x="290695" y="596129"/>
                </a:lnTo>
                <a:lnTo>
                  <a:pt x="243615" y="550872"/>
                </a:lnTo>
                <a:lnTo>
                  <a:pt x="198917" y="503262"/>
                </a:lnTo>
                <a:lnTo>
                  <a:pt x="158206" y="455114"/>
                </a:lnTo>
                <a:lnTo>
                  <a:pt x="121681" y="406916"/>
                </a:lnTo>
                <a:lnTo>
                  <a:pt x="89543" y="359157"/>
                </a:lnTo>
                <a:lnTo>
                  <a:pt x="61990" y="312325"/>
                </a:lnTo>
                <a:lnTo>
                  <a:pt x="39223" y="266909"/>
                </a:lnTo>
                <a:lnTo>
                  <a:pt x="21440" y="223398"/>
                </a:lnTo>
                <a:lnTo>
                  <a:pt x="8843" y="182279"/>
                </a:lnTo>
                <a:lnTo>
                  <a:pt x="1629" y="144041"/>
                </a:lnTo>
                <a:lnTo>
                  <a:pt x="0" y="109173"/>
                </a:lnTo>
                <a:lnTo>
                  <a:pt x="4153" y="78162"/>
                </a:lnTo>
                <a:lnTo>
                  <a:pt x="14290" y="51498"/>
                </a:lnTo>
                <a:lnTo>
                  <a:pt x="30610" y="2966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0617" y="608150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0617" y="608150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8895" y="6330424"/>
            <a:ext cx="29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7442" y="5236954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9" y="969962"/>
                </a:lnTo>
                <a:lnTo>
                  <a:pt x="152399" y="969962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3122" y="582517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3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60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1741" y="6092616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399"/>
                </a:moveTo>
                <a:lnTo>
                  <a:pt x="742950" y="152399"/>
                </a:lnTo>
                <a:lnTo>
                  <a:pt x="742950" y="228599"/>
                </a:lnTo>
                <a:lnTo>
                  <a:pt x="895349" y="152399"/>
                </a:lnTo>
                <a:close/>
              </a:path>
              <a:path w="971550" h="228600">
                <a:moveTo>
                  <a:pt x="742949" y="0"/>
                </a:moveTo>
                <a:lnTo>
                  <a:pt x="742949" y="76199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399"/>
                </a:lnTo>
                <a:lnTo>
                  <a:pt x="971549" y="114299"/>
                </a:lnTo>
                <a:lnTo>
                  <a:pt x="742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5671" y="4615292"/>
            <a:ext cx="859155" cy="727710"/>
          </a:xfrm>
          <a:custGeom>
            <a:avLst/>
            <a:gdLst/>
            <a:ahLst/>
            <a:cxnLst/>
            <a:rect l="l" t="t" r="r" b="b"/>
            <a:pathLst>
              <a:path w="859154" h="727710">
                <a:moveTo>
                  <a:pt x="20533" y="685702"/>
                </a:moveTo>
                <a:lnTo>
                  <a:pt x="7041" y="662021"/>
                </a:lnTo>
                <a:lnTo>
                  <a:pt x="283" y="634307"/>
                </a:lnTo>
                <a:lnTo>
                  <a:pt x="0" y="603021"/>
                </a:lnTo>
                <a:lnTo>
                  <a:pt x="5933" y="568623"/>
                </a:lnTo>
                <a:lnTo>
                  <a:pt x="17824" y="531572"/>
                </a:lnTo>
                <a:lnTo>
                  <a:pt x="35414" y="492328"/>
                </a:lnTo>
                <a:lnTo>
                  <a:pt x="58446" y="451352"/>
                </a:lnTo>
                <a:lnTo>
                  <a:pt x="86659" y="409104"/>
                </a:lnTo>
                <a:lnTo>
                  <a:pt x="119797" y="366043"/>
                </a:lnTo>
                <a:lnTo>
                  <a:pt x="157600" y="322629"/>
                </a:lnTo>
                <a:lnTo>
                  <a:pt x="199810" y="279323"/>
                </a:lnTo>
                <a:lnTo>
                  <a:pt x="246167" y="236584"/>
                </a:lnTo>
                <a:lnTo>
                  <a:pt x="296415" y="194873"/>
                </a:lnTo>
                <a:lnTo>
                  <a:pt x="348734" y="155791"/>
                </a:lnTo>
                <a:lnTo>
                  <a:pt x="401141" y="120732"/>
                </a:lnTo>
                <a:lnTo>
                  <a:pt x="453129" y="89838"/>
                </a:lnTo>
                <a:lnTo>
                  <a:pt x="504188" y="63254"/>
                </a:lnTo>
                <a:lnTo>
                  <a:pt x="553812" y="41123"/>
                </a:lnTo>
                <a:lnTo>
                  <a:pt x="601493" y="23588"/>
                </a:lnTo>
                <a:lnTo>
                  <a:pt x="646724" y="10793"/>
                </a:lnTo>
                <a:lnTo>
                  <a:pt x="688995" y="2883"/>
                </a:lnTo>
                <a:lnTo>
                  <a:pt x="727801" y="0"/>
                </a:lnTo>
                <a:lnTo>
                  <a:pt x="762632" y="2287"/>
                </a:lnTo>
                <a:lnTo>
                  <a:pt x="818342" y="22951"/>
                </a:lnTo>
                <a:lnTo>
                  <a:pt x="851696" y="65295"/>
                </a:lnTo>
                <a:lnTo>
                  <a:pt x="858738" y="124295"/>
                </a:lnTo>
                <a:lnTo>
                  <a:pt x="852805" y="158693"/>
                </a:lnTo>
                <a:lnTo>
                  <a:pt x="840914" y="195744"/>
                </a:lnTo>
                <a:lnTo>
                  <a:pt x="823324" y="234987"/>
                </a:lnTo>
                <a:lnTo>
                  <a:pt x="800292" y="275963"/>
                </a:lnTo>
                <a:lnTo>
                  <a:pt x="772078" y="318212"/>
                </a:lnTo>
                <a:lnTo>
                  <a:pt x="738941" y="361273"/>
                </a:lnTo>
                <a:lnTo>
                  <a:pt x="701138" y="404686"/>
                </a:lnTo>
                <a:lnTo>
                  <a:pt x="658928" y="447993"/>
                </a:lnTo>
                <a:lnTo>
                  <a:pt x="612570" y="490732"/>
                </a:lnTo>
                <a:lnTo>
                  <a:pt x="562323" y="532443"/>
                </a:lnTo>
                <a:lnTo>
                  <a:pt x="510004" y="571525"/>
                </a:lnTo>
                <a:lnTo>
                  <a:pt x="457596" y="606584"/>
                </a:lnTo>
                <a:lnTo>
                  <a:pt x="405609" y="637478"/>
                </a:lnTo>
                <a:lnTo>
                  <a:pt x="354550" y="664062"/>
                </a:lnTo>
                <a:lnTo>
                  <a:pt x="304925" y="686193"/>
                </a:lnTo>
                <a:lnTo>
                  <a:pt x="257244" y="703728"/>
                </a:lnTo>
                <a:lnTo>
                  <a:pt x="212014" y="716522"/>
                </a:lnTo>
                <a:lnTo>
                  <a:pt x="169743" y="724433"/>
                </a:lnTo>
                <a:lnTo>
                  <a:pt x="130937" y="727316"/>
                </a:lnTo>
                <a:lnTo>
                  <a:pt x="96106" y="725028"/>
                </a:lnTo>
                <a:lnTo>
                  <a:pt x="65756" y="717426"/>
                </a:lnTo>
                <a:lnTo>
                  <a:pt x="40396" y="704365"/>
                </a:lnTo>
                <a:lnTo>
                  <a:pt x="20533" y="68570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1012" y="2430409"/>
            <a:ext cx="1764030" cy="1082675"/>
          </a:xfrm>
          <a:custGeom>
            <a:avLst/>
            <a:gdLst/>
            <a:ahLst/>
            <a:cxnLst/>
            <a:rect l="l" t="t" r="r" b="b"/>
            <a:pathLst>
              <a:path w="1764029" h="1082675">
                <a:moveTo>
                  <a:pt x="1750831" y="0"/>
                </a:moveTo>
                <a:lnTo>
                  <a:pt x="1685528" y="39268"/>
                </a:lnTo>
                <a:lnTo>
                  <a:pt x="1698618" y="61036"/>
                </a:lnTo>
                <a:lnTo>
                  <a:pt x="1763920" y="21767"/>
                </a:lnTo>
                <a:lnTo>
                  <a:pt x="1750831" y="0"/>
                </a:lnTo>
                <a:close/>
              </a:path>
              <a:path w="1764029" h="1082675">
                <a:moveTo>
                  <a:pt x="1663760" y="52357"/>
                </a:moveTo>
                <a:lnTo>
                  <a:pt x="1598458" y="91624"/>
                </a:lnTo>
                <a:lnTo>
                  <a:pt x="1611546" y="113391"/>
                </a:lnTo>
                <a:lnTo>
                  <a:pt x="1676850" y="74124"/>
                </a:lnTo>
                <a:lnTo>
                  <a:pt x="1663760" y="52357"/>
                </a:lnTo>
                <a:close/>
              </a:path>
              <a:path w="1764029" h="1082675">
                <a:moveTo>
                  <a:pt x="1576690" y="104714"/>
                </a:moveTo>
                <a:lnTo>
                  <a:pt x="1511387" y="143981"/>
                </a:lnTo>
                <a:lnTo>
                  <a:pt x="1524475" y="165748"/>
                </a:lnTo>
                <a:lnTo>
                  <a:pt x="1589779" y="126481"/>
                </a:lnTo>
                <a:lnTo>
                  <a:pt x="1576690" y="104714"/>
                </a:lnTo>
                <a:close/>
              </a:path>
              <a:path w="1764029" h="1082675">
                <a:moveTo>
                  <a:pt x="1489619" y="157071"/>
                </a:moveTo>
                <a:lnTo>
                  <a:pt x="1424315" y="196338"/>
                </a:lnTo>
                <a:lnTo>
                  <a:pt x="1437405" y="218105"/>
                </a:lnTo>
                <a:lnTo>
                  <a:pt x="1502709" y="178838"/>
                </a:lnTo>
                <a:lnTo>
                  <a:pt x="1489619" y="157071"/>
                </a:lnTo>
                <a:close/>
              </a:path>
              <a:path w="1764029" h="1082675">
                <a:moveTo>
                  <a:pt x="1402548" y="209428"/>
                </a:moveTo>
                <a:lnTo>
                  <a:pt x="1337245" y="248695"/>
                </a:lnTo>
                <a:lnTo>
                  <a:pt x="1350334" y="270463"/>
                </a:lnTo>
                <a:lnTo>
                  <a:pt x="1415637" y="231194"/>
                </a:lnTo>
                <a:lnTo>
                  <a:pt x="1402548" y="209428"/>
                </a:lnTo>
                <a:close/>
              </a:path>
              <a:path w="1764029" h="1082675">
                <a:moveTo>
                  <a:pt x="1315478" y="261783"/>
                </a:moveTo>
                <a:lnTo>
                  <a:pt x="1250174" y="301052"/>
                </a:lnTo>
                <a:lnTo>
                  <a:pt x="1263263" y="322820"/>
                </a:lnTo>
                <a:lnTo>
                  <a:pt x="1328566" y="283551"/>
                </a:lnTo>
                <a:lnTo>
                  <a:pt x="1315478" y="261783"/>
                </a:lnTo>
                <a:close/>
              </a:path>
              <a:path w="1764029" h="1082675">
                <a:moveTo>
                  <a:pt x="1228406" y="314140"/>
                </a:moveTo>
                <a:lnTo>
                  <a:pt x="1163103" y="353409"/>
                </a:lnTo>
                <a:lnTo>
                  <a:pt x="1176193" y="375177"/>
                </a:lnTo>
                <a:lnTo>
                  <a:pt x="1241495" y="335908"/>
                </a:lnTo>
                <a:lnTo>
                  <a:pt x="1228406" y="314140"/>
                </a:lnTo>
                <a:close/>
              </a:path>
              <a:path w="1764029" h="1082675">
                <a:moveTo>
                  <a:pt x="1141335" y="366497"/>
                </a:moveTo>
                <a:lnTo>
                  <a:pt x="1076032" y="405765"/>
                </a:lnTo>
                <a:lnTo>
                  <a:pt x="1089122" y="427532"/>
                </a:lnTo>
                <a:lnTo>
                  <a:pt x="1154425" y="388265"/>
                </a:lnTo>
                <a:lnTo>
                  <a:pt x="1141335" y="366497"/>
                </a:lnTo>
                <a:close/>
              </a:path>
              <a:path w="1764029" h="1082675">
                <a:moveTo>
                  <a:pt x="1054265" y="418854"/>
                </a:moveTo>
                <a:lnTo>
                  <a:pt x="988962" y="458122"/>
                </a:lnTo>
                <a:lnTo>
                  <a:pt x="1002051" y="479889"/>
                </a:lnTo>
                <a:lnTo>
                  <a:pt x="1067354" y="440622"/>
                </a:lnTo>
                <a:lnTo>
                  <a:pt x="1054265" y="418854"/>
                </a:lnTo>
                <a:close/>
              </a:path>
              <a:path w="1764029" h="1082675">
                <a:moveTo>
                  <a:pt x="967194" y="471211"/>
                </a:moveTo>
                <a:lnTo>
                  <a:pt x="901891" y="510479"/>
                </a:lnTo>
                <a:lnTo>
                  <a:pt x="914981" y="532246"/>
                </a:lnTo>
                <a:lnTo>
                  <a:pt x="980283" y="492979"/>
                </a:lnTo>
                <a:lnTo>
                  <a:pt x="967194" y="471211"/>
                </a:lnTo>
                <a:close/>
              </a:path>
              <a:path w="1764029" h="1082675">
                <a:moveTo>
                  <a:pt x="880123" y="523568"/>
                </a:moveTo>
                <a:lnTo>
                  <a:pt x="814820" y="562836"/>
                </a:lnTo>
                <a:lnTo>
                  <a:pt x="827909" y="584603"/>
                </a:lnTo>
                <a:lnTo>
                  <a:pt x="893213" y="545335"/>
                </a:lnTo>
                <a:lnTo>
                  <a:pt x="880123" y="523568"/>
                </a:lnTo>
                <a:close/>
              </a:path>
              <a:path w="1764029" h="1082675">
                <a:moveTo>
                  <a:pt x="793052" y="575924"/>
                </a:moveTo>
                <a:lnTo>
                  <a:pt x="727750" y="615193"/>
                </a:lnTo>
                <a:lnTo>
                  <a:pt x="740838" y="636960"/>
                </a:lnTo>
                <a:lnTo>
                  <a:pt x="806142" y="597692"/>
                </a:lnTo>
                <a:lnTo>
                  <a:pt x="793052" y="575924"/>
                </a:lnTo>
                <a:close/>
              </a:path>
              <a:path w="1764029" h="1082675">
                <a:moveTo>
                  <a:pt x="705982" y="628281"/>
                </a:moveTo>
                <a:lnTo>
                  <a:pt x="640678" y="667550"/>
                </a:lnTo>
                <a:lnTo>
                  <a:pt x="653767" y="689316"/>
                </a:lnTo>
                <a:lnTo>
                  <a:pt x="719070" y="650049"/>
                </a:lnTo>
                <a:lnTo>
                  <a:pt x="705982" y="628281"/>
                </a:lnTo>
                <a:close/>
              </a:path>
              <a:path w="1764029" h="1082675">
                <a:moveTo>
                  <a:pt x="618911" y="680638"/>
                </a:moveTo>
                <a:lnTo>
                  <a:pt x="553607" y="719905"/>
                </a:lnTo>
                <a:lnTo>
                  <a:pt x="566697" y="741673"/>
                </a:lnTo>
                <a:lnTo>
                  <a:pt x="632000" y="702406"/>
                </a:lnTo>
                <a:lnTo>
                  <a:pt x="618911" y="680638"/>
                </a:lnTo>
                <a:close/>
              </a:path>
              <a:path w="1764029" h="1082675">
                <a:moveTo>
                  <a:pt x="531839" y="732995"/>
                </a:moveTo>
                <a:lnTo>
                  <a:pt x="466537" y="772262"/>
                </a:lnTo>
                <a:lnTo>
                  <a:pt x="479626" y="794030"/>
                </a:lnTo>
                <a:lnTo>
                  <a:pt x="544929" y="754763"/>
                </a:lnTo>
                <a:lnTo>
                  <a:pt x="531839" y="732995"/>
                </a:lnTo>
                <a:close/>
              </a:path>
              <a:path w="1764029" h="1082675">
                <a:moveTo>
                  <a:pt x="444769" y="785352"/>
                </a:moveTo>
                <a:lnTo>
                  <a:pt x="379466" y="824619"/>
                </a:lnTo>
                <a:lnTo>
                  <a:pt x="392555" y="846387"/>
                </a:lnTo>
                <a:lnTo>
                  <a:pt x="457858" y="807120"/>
                </a:lnTo>
                <a:lnTo>
                  <a:pt x="444769" y="785352"/>
                </a:lnTo>
                <a:close/>
              </a:path>
              <a:path w="1764029" h="1082675">
                <a:moveTo>
                  <a:pt x="357698" y="837708"/>
                </a:moveTo>
                <a:lnTo>
                  <a:pt x="292395" y="876976"/>
                </a:lnTo>
                <a:lnTo>
                  <a:pt x="305485" y="898744"/>
                </a:lnTo>
                <a:lnTo>
                  <a:pt x="370787" y="859476"/>
                </a:lnTo>
                <a:lnTo>
                  <a:pt x="357698" y="837708"/>
                </a:lnTo>
                <a:close/>
              </a:path>
              <a:path w="1764029" h="1082675">
                <a:moveTo>
                  <a:pt x="270627" y="890065"/>
                </a:moveTo>
                <a:lnTo>
                  <a:pt x="205325" y="929333"/>
                </a:lnTo>
                <a:lnTo>
                  <a:pt x="218414" y="951101"/>
                </a:lnTo>
                <a:lnTo>
                  <a:pt x="283717" y="911833"/>
                </a:lnTo>
                <a:lnTo>
                  <a:pt x="270627" y="890065"/>
                </a:lnTo>
                <a:close/>
              </a:path>
              <a:path w="1764029" h="1082675">
                <a:moveTo>
                  <a:pt x="183557" y="942422"/>
                </a:moveTo>
                <a:lnTo>
                  <a:pt x="118254" y="981689"/>
                </a:lnTo>
                <a:lnTo>
                  <a:pt x="131342" y="1003457"/>
                </a:lnTo>
                <a:lnTo>
                  <a:pt x="196646" y="964190"/>
                </a:lnTo>
                <a:lnTo>
                  <a:pt x="183557" y="942422"/>
                </a:lnTo>
                <a:close/>
              </a:path>
              <a:path w="1764029" h="1082675">
                <a:moveTo>
                  <a:pt x="39703" y="1006878"/>
                </a:moveTo>
                <a:lnTo>
                  <a:pt x="756" y="1035725"/>
                </a:lnTo>
                <a:lnTo>
                  <a:pt x="0" y="1050312"/>
                </a:lnTo>
                <a:lnTo>
                  <a:pt x="5076" y="1064564"/>
                </a:lnTo>
                <a:lnTo>
                  <a:pt x="12382" y="1073391"/>
                </a:lnTo>
                <a:lnTo>
                  <a:pt x="21630" y="1079467"/>
                </a:lnTo>
                <a:lnTo>
                  <a:pt x="32108" y="1082615"/>
                </a:lnTo>
                <a:lnTo>
                  <a:pt x="43109" y="1082658"/>
                </a:lnTo>
                <a:lnTo>
                  <a:pt x="48009" y="1081962"/>
                </a:lnTo>
                <a:lnTo>
                  <a:pt x="75411" y="1050549"/>
                </a:lnTo>
                <a:lnTo>
                  <a:pt x="75455" y="1039549"/>
                </a:lnTo>
                <a:lnTo>
                  <a:pt x="74726" y="1037502"/>
                </a:lnTo>
                <a:lnTo>
                  <a:pt x="109575" y="1016547"/>
                </a:lnTo>
                <a:lnTo>
                  <a:pt x="109086" y="1015734"/>
                </a:lnTo>
                <a:lnTo>
                  <a:pt x="61637" y="1015734"/>
                </a:lnTo>
                <a:lnTo>
                  <a:pt x="60170" y="1014130"/>
                </a:lnTo>
                <a:lnTo>
                  <a:pt x="50434" y="1009010"/>
                </a:lnTo>
                <a:lnTo>
                  <a:pt x="39703" y="1006878"/>
                </a:lnTo>
                <a:close/>
              </a:path>
              <a:path w="1764029" h="1082675">
                <a:moveTo>
                  <a:pt x="96486" y="994779"/>
                </a:moveTo>
                <a:lnTo>
                  <a:pt x="61637" y="1015734"/>
                </a:lnTo>
                <a:lnTo>
                  <a:pt x="109086" y="1015734"/>
                </a:lnTo>
                <a:lnTo>
                  <a:pt x="96486" y="99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12456" y="3007997"/>
            <a:ext cx="170815" cy="287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i="1" spc="0" dirty="0">
                <a:latin typeface="Times New Roman"/>
                <a:cs typeface="Times New Roman"/>
              </a:rPr>
              <a:t>w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53448" y="2758413"/>
            <a:ext cx="27432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6417" y="4179291"/>
            <a:ext cx="27368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14512" y="4031284"/>
            <a:ext cx="441959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i="1" spc="-15" dirty="0">
                <a:latin typeface="Times New Roman"/>
                <a:cs typeface="Times New Roman"/>
              </a:rPr>
              <a:t>C</a:t>
            </a:r>
            <a:r>
              <a:rPr sz="2950" i="1" spc="-35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'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65277" y="2311400"/>
            <a:ext cx="490855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25" dirty="0">
                <a:latin typeface="Symbol"/>
                <a:cs typeface="Symbol"/>
              </a:rPr>
              <a:t></a:t>
            </a:r>
            <a:r>
              <a:rPr sz="2900" spc="-530" dirty="0">
                <a:latin typeface="Times New Roman"/>
                <a:cs typeface="Times New Roman"/>
              </a:rPr>
              <a:t> </a:t>
            </a:r>
            <a:r>
              <a:rPr sz="2550" i="1" spc="0" baseline="-24509" dirty="0">
                <a:latin typeface="Times New Roman"/>
                <a:cs typeface="Times New Roman"/>
              </a:rPr>
              <a:t>w</a:t>
            </a:r>
            <a:endParaRPr sz="2550" baseline="-2450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25206" y="2780863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5206" y="2780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2335" y="2924159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r>
              <a:rPr sz="2400" spc="112" baseline="-19097" dirty="0">
                <a:latin typeface="Arial Unicode MS"/>
                <a:cs typeface="Arial Unicode MS"/>
              </a:rPr>
              <a:t>w</a:t>
            </a:r>
            <a:endParaRPr sz="2400" baseline="-19097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22033" y="1936313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80">
                <a:moveTo>
                  <a:pt x="152400" y="228600"/>
                </a:moveTo>
                <a:lnTo>
                  <a:pt x="76200" y="228600"/>
                </a:lnTo>
                <a:lnTo>
                  <a:pt x="76198" y="969962"/>
                </a:lnTo>
                <a:lnTo>
                  <a:pt x="152398" y="969962"/>
                </a:lnTo>
                <a:lnTo>
                  <a:pt x="152400" y="228600"/>
                </a:lnTo>
                <a:close/>
              </a:path>
              <a:path w="228600" h="97028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7712" y="252453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69">
                <a:moveTo>
                  <a:pt x="516049" y="0"/>
                </a:moveTo>
                <a:lnTo>
                  <a:pt x="549673" y="68380"/>
                </a:lnTo>
                <a:lnTo>
                  <a:pt x="0" y="338664"/>
                </a:lnTo>
                <a:lnTo>
                  <a:pt x="33624" y="407045"/>
                </a:lnTo>
                <a:lnTo>
                  <a:pt x="583297" y="136761"/>
                </a:lnTo>
                <a:lnTo>
                  <a:pt x="668919" y="136761"/>
                </a:lnTo>
                <a:lnTo>
                  <a:pt x="771626" y="1699"/>
                </a:lnTo>
                <a:lnTo>
                  <a:pt x="516049" y="0"/>
                </a:lnTo>
                <a:close/>
              </a:path>
              <a:path w="772160" h="407669">
                <a:moveTo>
                  <a:pt x="668919" y="136761"/>
                </a:moveTo>
                <a:lnTo>
                  <a:pt x="583297" y="136761"/>
                </a:lnTo>
                <a:lnTo>
                  <a:pt x="616921" y="205140"/>
                </a:lnTo>
                <a:lnTo>
                  <a:pt x="668919" y="136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6216" y="2790235"/>
            <a:ext cx="802005" cy="228600"/>
          </a:xfrm>
          <a:custGeom>
            <a:avLst/>
            <a:gdLst/>
            <a:ahLst/>
            <a:cxnLst/>
            <a:rect l="l" t="t" r="r" b="b"/>
            <a:pathLst>
              <a:path w="802005" h="228600">
                <a:moveTo>
                  <a:pt x="724706" y="152398"/>
                </a:moveTo>
                <a:lnTo>
                  <a:pt x="573225" y="152398"/>
                </a:lnTo>
                <a:lnTo>
                  <a:pt x="573458" y="228598"/>
                </a:lnTo>
                <a:lnTo>
                  <a:pt x="724706" y="152398"/>
                </a:lnTo>
                <a:close/>
              </a:path>
              <a:path w="802005" h="228600">
                <a:moveTo>
                  <a:pt x="572763" y="0"/>
                </a:moveTo>
                <a:lnTo>
                  <a:pt x="572994" y="76198"/>
                </a:lnTo>
                <a:lnTo>
                  <a:pt x="0" y="77941"/>
                </a:lnTo>
                <a:lnTo>
                  <a:pt x="231" y="154139"/>
                </a:lnTo>
                <a:lnTo>
                  <a:pt x="724706" y="152398"/>
                </a:lnTo>
                <a:lnTo>
                  <a:pt x="801709" y="113604"/>
                </a:lnTo>
                <a:lnTo>
                  <a:pt x="572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85997" y="4243908"/>
            <a:ext cx="763270" cy="451484"/>
          </a:xfrm>
          <a:custGeom>
            <a:avLst/>
            <a:gdLst/>
            <a:ahLst/>
            <a:cxnLst/>
            <a:rect l="l" t="t" r="r" b="b"/>
            <a:pathLst>
              <a:path w="763270" h="451485">
                <a:moveTo>
                  <a:pt x="750725" y="0"/>
                </a:moveTo>
                <a:lnTo>
                  <a:pt x="741171" y="5340"/>
                </a:lnTo>
                <a:lnTo>
                  <a:pt x="753564" y="27512"/>
                </a:lnTo>
                <a:lnTo>
                  <a:pt x="763118" y="22171"/>
                </a:lnTo>
                <a:lnTo>
                  <a:pt x="750725" y="0"/>
                </a:lnTo>
                <a:close/>
              </a:path>
              <a:path w="763270" h="451485">
                <a:moveTo>
                  <a:pt x="718999" y="17733"/>
                </a:moveTo>
                <a:lnTo>
                  <a:pt x="652486" y="54912"/>
                </a:lnTo>
                <a:lnTo>
                  <a:pt x="664878" y="77083"/>
                </a:lnTo>
                <a:lnTo>
                  <a:pt x="731392" y="39904"/>
                </a:lnTo>
                <a:lnTo>
                  <a:pt x="718999" y="17733"/>
                </a:lnTo>
                <a:close/>
              </a:path>
              <a:path w="763270" h="451485">
                <a:moveTo>
                  <a:pt x="630314" y="67304"/>
                </a:moveTo>
                <a:lnTo>
                  <a:pt x="563799" y="104484"/>
                </a:lnTo>
                <a:lnTo>
                  <a:pt x="576192" y="126654"/>
                </a:lnTo>
                <a:lnTo>
                  <a:pt x="642707" y="89476"/>
                </a:lnTo>
                <a:lnTo>
                  <a:pt x="630314" y="67304"/>
                </a:lnTo>
                <a:close/>
              </a:path>
              <a:path w="763270" h="451485">
                <a:moveTo>
                  <a:pt x="541627" y="116876"/>
                </a:moveTo>
                <a:lnTo>
                  <a:pt x="475112" y="154054"/>
                </a:lnTo>
                <a:lnTo>
                  <a:pt x="487506" y="176226"/>
                </a:lnTo>
                <a:lnTo>
                  <a:pt x="554020" y="139048"/>
                </a:lnTo>
                <a:lnTo>
                  <a:pt x="541627" y="116876"/>
                </a:lnTo>
                <a:close/>
              </a:path>
              <a:path w="763270" h="451485">
                <a:moveTo>
                  <a:pt x="452942" y="166447"/>
                </a:moveTo>
                <a:lnTo>
                  <a:pt x="386427" y="203626"/>
                </a:lnTo>
                <a:lnTo>
                  <a:pt x="398820" y="225798"/>
                </a:lnTo>
                <a:lnTo>
                  <a:pt x="465335" y="188619"/>
                </a:lnTo>
                <a:lnTo>
                  <a:pt x="452942" y="166447"/>
                </a:lnTo>
                <a:close/>
              </a:path>
              <a:path w="763270" h="451485">
                <a:moveTo>
                  <a:pt x="364255" y="216019"/>
                </a:moveTo>
                <a:lnTo>
                  <a:pt x="297740" y="253198"/>
                </a:lnTo>
                <a:lnTo>
                  <a:pt x="310134" y="275370"/>
                </a:lnTo>
                <a:lnTo>
                  <a:pt x="376648" y="238191"/>
                </a:lnTo>
                <a:lnTo>
                  <a:pt x="364255" y="216019"/>
                </a:lnTo>
                <a:close/>
              </a:path>
              <a:path w="763270" h="451485">
                <a:moveTo>
                  <a:pt x="275569" y="265591"/>
                </a:moveTo>
                <a:lnTo>
                  <a:pt x="209055" y="302769"/>
                </a:lnTo>
                <a:lnTo>
                  <a:pt x="221448" y="324940"/>
                </a:lnTo>
                <a:lnTo>
                  <a:pt x="287963" y="287762"/>
                </a:lnTo>
                <a:lnTo>
                  <a:pt x="275569" y="265591"/>
                </a:lnTo>
                <a:close/>
              </a:path>
              <a:path w="763270" h="451485">
                <a:moveTo>
                  <a:pt x="186883" y="315163"/>
                </a:moveTo>
                <a:lnTo>
                  <a:pt x="120368" y="352341"/>
                </a:lnTo>
                <a:lnTo>
                  <a:pt x="132761" y="374512"/>
                </a:lnTo>
                <a:lnTo>
                  <a:pt x="199276" y="337334"/>
                </a:lnTo>
                <a:lnTo>
                  <a:pt x="186883" y="315163"/>
                </a:lnTo>
                <a:close/>
              </a:path>
              <a:path w="763270" h="451485">
                <a:moveTo>
                  <a:pt x="41058" y="375027"/>
                </a:moveTo>
                <a:lnTo>
                  <a:pt x="1218" y="402627"/>
                </a:lnTo>
                <a:lnTo>
                  <a:pt x="0" y="417182"/>
                </a:lnTo>
                <a:lnTo>
                  <a:pt x="4622" y="431587"/>
                </a:lnTo>
                <a:lnTo>
                  <a:pt x="11645" y="440641"/>
                </a:lnTo>
                <a:lnTo>
                  <a:pt x="20695" y="447007"/>
                </a:lnTo>
                <a:lnTo>
                  <a:pt x="31069" y="450485"/>
                </a:lnTo>
                <a:lnTo>
                  <a:pt x="42063" y="450877"/>
                </a:lnTo>
                <a:lnTo>
                  <a:pt x="46981" y="450336"/>
                </a:lnTo>
                <a:lnTo>
                  <a:pt x="75366" y="419809"/>
                </a:lnTo>
                <a:lnTo>
                  <a:pt x="75758" y="408815"/>
                </a:lnTo>
                <a:lnTo>
                  <a:pt x="75094" y="406746"/>
                </a:lnTo>
                <a:lnTo>
                  <a:pt x="110591" y="386905"/>
                </a:lnTo>
                <a:lnTo>
                  <a:pt x="109288" y="384575"/>
                </a:lnTo>
                <a:lnTo>
                  <a:pt x="62701" y="384575"/>
                </a:lnTo>
                <a:lnTo>
                  <a:pt x="61287" y="382925"/>
                </a:lnTo>
                <a:lnTo>
                  <a:pt x="51717" y="377499"/>
                </a:lnTo>
                <a:lnTo>
                  <a:pt x="41058" y="375027"/>
                </a:lnTo>
                <a:close/>
              </a:path>
              <a:path w="763270" h="451485">
                <a:moveTo>
                  <a:pt x="98197" y="364733"/>
                </a:moveTo>
                <a:lnTo>
                  <a:pt x="62701" y="384575"/>
                </a:lnTo>
                <a:lnTo>
                  <a:pt x="109288" y="384575"/>
                </a:lnTo>
                <a:lnTo>
                  <a:pt x="98197" y="364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21661" y="4077017"/>
            <a:ext cx="60706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85" dirty="0">
                <a:latin typeface="Arial Unicode MS"/>
                <a:cs typeface="Arial Unicode MS"/>
              </a:rPr>
              <a:t>3x3  </a:t>
            </a:r>
            <a:r>
              <a:rPr sz="1600" spc="-5" dirty="0">
                <a:latin typeface="Arial Unicode MS"/>
                <a:cs typeface="Arial Unicode MS"/>
              </a:rPr>
              <a:t>m</a:t>
            </a:r>
            <a:r>
              <a:rPr sz="1600" dirty="0">
                <a:latin typeface="Arial Unicode MS"/>
                <a:cs typeface="Arial Unicode MS"/>
              </a:rPr>
              <a:t>a</a:t>
            </a:r>
            <a:r>
              <a:rPr sz="1600" spc="-15" dirty="0">
                <a:latin typeface="Arial Unicode MS"/>
                <a:cs typeface="Arial Unicode MS"/>
              </a:rPr>
              <a:t>t</a:t>
            </a:r>
            <a:r>
              <a:rPr sz="1600" spc="85" dirty="0">
                <a:latin typeface="Arial Unicode MS"/>
                <a:cs typeface="Arial Unicode MS"/>
              </a:rPr>
              <a:t>r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r>
              <a:rPr sz="1600" spc="85" dirty="0">
                <a:latin typeface="Arial Unicode MS"/>
                <a:cs typeface="Arial Unicode MS"/>
              </a:rPr>
              <a:t>x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53485" y="1243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1]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45915" y="5474636"/>
            <a:ext cx="3154680" cy="1129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lang="en-US" sz="3650" spc="-520" dirty="0" smtClean="0">
              <a:latin typeface="Symbol"/>
              <a:cs typeface="Symbol"/>
            </a:endParaRPr>
          </a:p>
          <a:p>
            <a:pPr marL="1002665">
              <a:lnSpc>
                <a:spcPct val="100000"/>
              </a:lnSpc>
              <a:spcBef>
                <a:spcPts val="1880"/>
              </a:spcBef>
            </a:pP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2]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9740" y="3597465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79740" y="3368865"/>
            <a:ext cx="22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I’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1" name="标题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012456" y="1156674"/>
                <a:ext cx="22996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456" y="1156674"/>
                <a:ext cx="22996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685671" y="1821773"/>
                <a:ext cx="1447319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71" y="1821773"/>
                <a:ext cx="1447319" cy="145296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22180" y="5560600"/>
                <a:ext cx="340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80" y="5560600"/>
                <a:ext cx="340215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Centering: subtract the centroid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the image points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Centering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933" y="3417208"/>
            <a:ext cx="32131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42" baseline="13888" dirty="0">
                <a:latin typeface="Times New Roman"/>
                <a:cs typeface="Times New Roman"/>
              </a:rPr>
              <a:t>x</a:t>
            </a:r>
            <a:r>
              <a:rPr sz="1400" i="1" spc="0" dirty="0">
                <a:latin typeface="Times New Roman"/>
                <a:cs typeface="Times New Roman"/>
              </a:rPr>
              <a:t>ik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920" y="3340100"/>
            <a:ext cx="14554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A</a:t>
            </a:r>
            <a:r>
              <a:rPr sz="2100" i="1" spc="150" baseline="-23809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X</a:t>
            </a:r>
            <a:r>
              <a:rPr sz="2100" i="1" spc="150" baseline="-23809" dirty="0">
                <a:latin typeface="Times New Roman"/>
                <a:cs typeface="Times New Roman"/>
              </a:rPr>
              <a:t>k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b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7051" y="381393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>
              <a:latin typeface="Arial Unicode MS"/>
              <a:cs typeface="Arial Unicode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842706" y="3945731"/>
            <a:ext cx="4250013" cy="2683669"/>
            <a:chOff x="1842706" y="3945731"/>
            <a:chExt cx="4250013" cy="2683669"/>
          </a:xfrm>
        </p:grpSpPr>
        <p:sp>
          <p:nvSpPr>
            <p:cNvPr id="18" name="object 18"/>
            <p:cNvSpPr/>
            <p:nvPr/>
          </p:nvSpPr>
          <p:spPr>
            <a:xfrm>
              <a:off x="1842706" y="3945731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000" y="53340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305843" y="4000313"/>
              <a:ext cx="3786876" cy="2438655"/>
              <a:chOff x="2305843" y="4000313"/>
              <a:chExt cx="3786876" cy="243865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305843" y="4509293"/>
                <a:ext cx="63501" cy="79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474243" y="4144168"/>
                <a:ext cx="63501" cy="7778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42718" y="0"/>
                    </a:moveTo>
                    <a:lnTo>
                      <a:pt x="25400" y="8098"/>
                    </a:lnTo>
                    <a:lnTo>
                      <a:pt x="8082" y="8098"/>
                    </a:lnTo>
                    <a:lnTo>
                      <a:pt x="0" y="25454"/>
                    </a:lnTo>
                    <a:lnTo>
                      <a:pt x="0" y="60163"/>
                    </a:lnTo>
                    <a:lnTo>
                      <a:pt x="8082" y="68262"/>
                    </a:lnTo>
                    <a:lnTo>
                      <a:pt x="25400" y="68262"/>
                    </a:lnTo>
                    <a:lnTo>
                      <a:pt x="42718" y="60163"/>
                    </a:lnTo>
                    <a:lnTo>
                      <a:pt x="50800" y="42809"/>
                    </a:lnTo>
                    <a:lnTo>
                      <a:pt x="50800" y="8098"/>
                    </a:lnTo>
                    <a:lnTo>
                      <a:pt x="427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25400" y="8098"/>
                    </a:moveTo>
                    <a:lnTo>
                      <a:pt x="42718" y="0"/>
                    </a:lnTo>
                    <a:lnTo>
                      <a:pt x="50800" y="8098"/>
                    </a:lnTo>
                    <a:lnTo>
                      <a:pt x="50800" y="25453"/>
                    </a:lnTo>
                    <a:lnTo>
                      <a:pt x="50800" y="42808"/>
                    </a:lnTo>
                    <a:lnTo>
                      <a:pt x="42718" y="60163"/>
                    </a:lnTo>
                    <a:lnTo>
                      <a:pt x="25400" y="68262"/>
                    </a:lnTo>
                    <a:lnTo>
                      <a:pt x="8081" y="68262"/>
                    </a:lnTo>
                    <a:lnTo>
                      <a:pt x="0" y="60163"/>
                    </a:lnTo>
                    <a:lnTo>
                      <a:pt x="0" y="42808"/>
                    </a:lnTo>
                    <a:lnTo>
                      <a:pt x="0" y="25453"/>
                    </a:lnTo>
                    <a:lnTo>
                      <a:pt x="8081" y="8098"/>
                    </a:lnTo>
                    <a:lnTo>
                      <a:pt x="25400" y="8098"/>
                    </a:lnTo>
                    <a:close/>
                  </a:path>
                </a:pathLst>
              </a:custGeom>
              <a:ln w="1111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2776537" y="5037137"/>
                <a:ext cx="207645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4129">
                    <a:moveTo>
                      <a:pt x="0" y="23812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24100" y="45275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03612" y="41719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5768" y="44577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076768" y="49911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6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6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2"/>
                    </a:lnTo>
                    <a:lnTo>
                      <a:pt x="371696" y="770701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3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38768" y="41529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3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69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3"/>
                    </a:lnTo>
                    <a:lnTo>
                      <a:pt x="65283" y="1383526"/>
                    </a:lnTo>
                    <a:lnTo>
                      <a:pt x="70962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4"/>
                    </a:moveTo>
                    <a:lnTo>
                      <a:pt x="42564" y="1372167"/>
                    </a:lnTo>
                    <a:lnTo>
                      <a:pt x="70962" y="1372167"/>
                    </a:lnTo>
                    <a:lnTo>
                      <a:pt x="99074" y="1315944"/>
                    </a:lnTo>
                    <a:lnTo>
                      <a:pt x="76355" y="1304584"/>
                    </a:lnTo>
                    <a:close/>
                  </a:path>
                  <a:path w="762000" h="1447800">
                    <a:moveTo>
                      <a:pt x="155870" y="1145556"/>
                    </a:moveTo>
                    <a:lnTo>
                      <a:pt x="110433" y="1236430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6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330700" y="44069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473700" y="41021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711700" y="49403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4726940" y="5577287"/>
                <a:ext cx="3378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baseline="12731" dirty="0">
                    <a:latin typeface="Times New Roman"/>
                    <a:cs typeface="Times New Roman"/>
                  </a:rPr>
                  <a:t>x</a:t>
                </a:r>
                <a:r>
                  <a:rPr sz="1600" spc="0" dirty="0">
                    <a:latin typeface="Times New Roman"/>
                    <a:cs typeface="Times New Roman"/>
                  </a:rPr>
                  <a:t>ik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190999" y="5791201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2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190999" y="5934076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4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114800" y="5905500"/>
                <a:ext cx="152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2400">
                    <a:moveTo>
                      <a:pt x="152400" y="0"/>
                    </a:moveTo>
                    <a:lnTo>
                      <a:pt x="0" y="1"/>
                    </a:ln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5749819" y="4000313"/>
                <a:ext cx="342900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130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k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4089889" y="5503351"/>
                <a:ext cx="1543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4304">
                    <a:moveTo>
                      <a:pt x="0" y="0"/>
                    </a:moveTo>
                    <a:lnTo>
                      <a:pt x="153865" y="0"/>
                    </a:lnTo>
                  </a:path>
                </a:pathLst>
              </a:custGeom>
              <a:ln w="15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4077990" y="5371913"/>
                <a:ext cx="235585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55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i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9" name="object 49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383" y="628939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577046" y="2037749"/>
                <a:ext cx="6316601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316601" cy="93262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97618" y="5919276"/>
                <a:ext cx="1573443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18" y="5919276"/>
                <a:ext cx="1573443" cy="8485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4487" y="1454868"/>
            <a:ext cx="2593975" cy="1440180"/>
          </a:xfrm>
          <a:custGeom>
            <a:avLst/>
            <a:gdLst/>
            <a:ahLst/>
            <a:cxnLst/>
            <a:rect l="l" t="t" r="r" b="b"/>
            <a:pathLst>
              <a:path w="2593975" h="1440180">
                <a:moveTo>
                  <a:pt x="19542" y="65565"/>
                </a:moveTo>
                <a:lnTo>
                  <a:pt x="332215" y="1114612"/>
                </a:lnTo>
                <a:lnTo>
                  <a:pt x="2593435" y="1440107"/>
                </a:lnTo>
                <a:lnTo>
                  <a:pt x="2222135" y="194363"/>
                </a:lnTo>
                <a:lnTo>
                  <a:pt x="0" y="0"/>
                </a:lnTo>
                <a:lnTo>
                  <a:pt x="39084" y="1311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928" y="254825"/>
            <a:ext cx="7767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Projection </a:t>
            </a:r>
            <a:r>
              <a:rPr spc="-5" dirty="0"/>
              <a:t>of </a:t>
            </a:r>
            <a:r>
              <a:rPr spc="-10" dirty="0"/>
              <a:t>absolute conics </a:t>
            </a:r>
            <a:r>
              <a:rPr spc="-15" dirty="0"/>
              <a:t>across</a:t>
            </a:r>
            <a:r>
              <a:rPr spc="-5" dirty="0"/>
              <a:t> </a:t>
            </a:r>
            <a:r>
              <a:rPr spc="-15" dirty="0"/>
              <a:t>views</a:t>
            </a:r>
          </a:p>
        </p:txBody>
      </p:sp>
      <p:sp>
        <p:nvSpPr>
          <p:cNvPr id="4" name="object 4"/>
          <p:cNvSpPr/>
          <p:nvPr/>
        </p:nvSpPr>
        <p:spPr>
          <a:xfrm>
            <a:off x="3906079" y="1687239"/>
            <a:ext cx="1297305" cy="911225"/>
          </a:xfrm>
          <a:custGeom>
            <a:avLst/>
            <a:gdLst/>
            <a:ahLst/>
            <a:cxnLst/>
            <a:rect l="l" t="t" r="r" b="b"/>
            <a:pathLst>
              <a:path w="1297304" h="911225">
                <a:moveTo>
                  <a:pt x="0" y="455420"/>
                </a:moveTo>
                <a:lnTo>
                  <a:pt x="2380" y="416125"/>
                </a:lnTo>
                <a:lnTo>
                  <a:pt x="9392" y="377757"/>
                </a:lnTo>
                <a:lnTo>
                  <a:pt x="20840" y="340455"/>
                </a:lnTo>
                <a:lnTo>
                  <a:pt x="36530" y="304354"/>
                </a:lnTo>
                <a:lnTo>
                  <a:pt x="56267" y="269592"/>
                </a:lnTo>
                <a:lnTo>
                  <a:pt x="79857" y="236305"/>
                </a:lnTo>
                <a:lnTo>
                  <a:pt x="107104" y="204629"/>
                </a:lnTo>
                <a:lnTo>
                  <a:pt x="137815" y="174702"/>
                </a:lnTo>
                <a:lnTo>
                  <a:pt x="171794" y="146660"/>
                </a:lnTo>
                <a:lnTo>
                  <a:pt x="208847" y="120640"/>
                </a:lnTo>
                <a:lnTo>
                  <a:pt x="248779" y="96779"/>
                </a:lnTo>
                <a:lnTo>
                  <a:pt x="291395" y="75213"/>
                </a:lnTo>
                <a:lnTo>
                  <a:pt x="336502" y="56078"/>
                </a:lnTo>
                <a:lnTo>
                  <a:pt x="383903" y="39513"/>
                </a:lnTo>
                <a:lnTo>
                  <a:pt x="433405" y="25653"/>
                </a:lnTo>
                <a:lnTo>
                  <a:pt x="484813" y="14634"/>
                </a:lnTo>
                <a:lnTo>
                  <a:pt x="537932" y="6595"/>
                </a:lnTo>
                <a:lnTo>
                  <a:pt x="592568" y="1671"/>
                </a:lnTo>
                <a:lnTo>
                  <a:pt x="648525" y="0"/>
                </a:lnTo>
                <a:lnTo>
                  <a:pt x="704482" y="1671"/>
                </a:lnTo>
                <a:lnTo>
                  <a:pt x="759118" y="6595"/>
                </a:lnTo>
                <a:lnTo>
                  <a:pt x="812237" y="14634"/>
                </a:lnTo>
                <a:lnTo>
                  <a:pt x="863644" y="25653"/>
                </a:lnTo>
                <a:lnTo>
                  <a:pt x="913146" y="39513"/>
                </a:lnTo>
                <a:lnTo>
                  <a:pt x="960548" y="56078"/>
                </a:lnTo>
                <a:lnTo>
                  <a:pt x="1005654" y="75213"/>
                </a:lnTo>
                <a:lnTo>
                  <a:pt x="1048271" y="96779"/>
                </a:lnTo>
                <a:lnTo>
                  <a:pt x="1088203" y="120640"/>
                </a:lnTo>
                <a:lnTo>
                  <a:pt x="1125256" y="146660"/>
                </a:lnTo>
                <a:lnTo>
                  <a:pt x="1159235" y="174702"/>
                </a:lnTo>
                <a:lnTo>
                  <a:pt x="1189946" y="204629"/>
                </a:lnTo>
                <a:lnTo>
                  <a:pt x="1217193" y="236305"/>
                </a:lnTo>
                <a:lnTo>
                  <a:pt x="1240783" y="269592"/>
                </a:lnTo>
                <a:lnTo>
                  <a:pt x="1260520" y="304354"/>
                </a:lnTo>
                <a:lnTo>
                  <a:pt x="1276210" y="340455"/>
                </a:lnTo>
                <a:lnTo>
                  <a:pt x="1287658" y="377757"/>
                </a:lnTo>
                <a:lnTo>
                  <a:pt x="1294670" y="416125"/>
                </a:lnTo>
                <a:lnTo>
                  <a:pt x="1297051" y="455420"/>
                </a:lnTo>
                <a:lnTo>
                  <a:pt x="1294670" y="494715"/>
                </a:lnTo>
                <a:lnTo>
                  <a:pt x="1287658" y="533083"/>
                </a:lnTo>
                <a:lnTo>
                  <a:pt x="1276210" y="570385"/>
                </a:lnTo>
                <a:lnTo>
                  <a:pt x="1260520" y="606486"/>
                </a:lnTo>
                <a:lnTo>
                  <a:pt x="1240783" y="641248"/>
                </a:lnTo>
                <a:lnTo>
                  <a:pt x="1217193" y="674535"/>
                </a:lnTo>
                <a:lnTo>
                  <a:pt x="1189946" y="706211"/>
                </a:lnTo>
                <a:lnTo>
                  <a:pt x="1159235" y="736138"/>
                </a:lnTo>
                <a:lnTo>
                  <a:pt x="1125256" y="764180"/>
                </a:lnTo>
                <a:lnTo>
                  <a:pt x="1088203" y="790200"/>
                </a:lnTo>
                <a:lnTo>
                  <a:pt x="1048271" y="814061"/>
                </a:lnTo>
                <a:lnTo>
                  <a:pt x="1005654" y="835627"/>
                </a:lnTo>
                <a:lnTo>
                  <a:pt x="960548" y="854762"/>
                </a:lnTo>
                <a:lnTo>
                  <a:pt x="913146" y="871327"/>
                </a:lnTo>
                <a:lnTo>
                  <a:pt x="863644" y="885188"/>
                </a:lnTo>
                <a:lnTo>
                  <a:pt x="812237" y="896206"/>
                </a:lnTo>
                <a:lnTo>
                  <a:pt x="759118" y="904245"/>
                </a:lnTo>
                <a:lnTo>
                  <a:pt x="704482" y="909169"/>
                </a:lnTo>
                <a:lnTo>
                  <a:pt x="648525" y="910841"/>
                </a:lnTo>
                <a:lnTo>
                  <a:pt x="592568" y="909169"/>
                </a:lnTo>
                <a:lnTo>
                  <a:pt x="537932" y="904245"/>
                </a:lnTo>
                <a:lnTo>
                  <a:pt x="484813" y="896206"/>
                </a:lnTo>
                <a:lnTo>
                  <a:pt x="433405" y="885188"/>
                </a:lnTo>
                <a:lnTo>
                  <a:pt x="383903" y="871327"/>
                </a:lnTo>
                <a:lnTo>
                  <a:pt x="336502" y="854762"/>
                </a:lnTo>
                <a:lnTo>
                  <a:pt x="291395" y="835627"/>
                </a:lnTo>
                <a:lnTo>
                  <a:pt x="248779" y="814061"/>
                </a:lnTo>
                <a:lnTo>
                  <a:pt x="208847" y="790200"/>
                </a:lnTo>
                <a:lnTo>
                  <a:pt x="171794" y="764180"/>
                </a:lnTo>
                <a:lnTo>
                  <a:pt x="137815" y="736138"/>
                </a:lnTo>
                <a:lnTo>
                  <a:pt x="107104" y="706211"/>
                </a:lnTo>
                <a:lnTo>
                  <a:pt x="79857" y="674535"/>
                </a:lnTo>
                <a:lnTo>
                  <a:pt x="56267" y="641248"/>
                </a:lnTo>
                <a:lnTo>
                  <a:pt x="36530" y="606486"/>
                </a:lnTo>
                <a:lnTo>
                  <a:pt x="20840" y="570385"/>
                </a:lnTo>
                <a:lnTo>
                  <a:pt x="9392" y="533083"/>
                </a:lnTo>
                <a:lnTo>
                  <a:pt x="2380" y="494715"/>
                </a:lnTo>
                <a:lnTo>
                  <a:pt x="0" y="45542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1596685" y="0"/>
                </a:moveTo>
                <a:lnTo>
                  <a:pt x="175355" y="1085771"/>
                </a:lnTo>
                <a:lnTo>
                  <a:pt x="0" y="2717085"/>
                </a:lnTo>
                <a:lnTo>
                  <a:pt x="1271717" y="1745606"/>
                </a:lnTo>
                <a:lnTo>
                  <a:pt x="1596685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31175" y="3620409"/>
            <a:ext cx="1597025" cy="2717165"/>
          </a:xfrm>
          <a:custGeom>
            <a:avLst/>
            <a:gdLst/>
            <a:ahLst/>
            <a:cxnLst/>
            <a:rect l="l" t="t" r="r" b="b"/>
            <a:pathLst>
              <a:path w="1597025" h="2717165">
                <a:moveTo>
                  <a:pt x="74806" y="2659939"/>
                </a:moveTo>
                <a:lnTo>
                  <a:pt x="1271717" y="1745606"/>
                </a:lnTo>
                <a:lnTo>
                  <a:pt x="1596686" y="0"/>
                </a:lnTo>
                <a:lnTo>
                  <a:pt x="175354" y="1085771"/>
                </a:lnTo>
                <a:lnTo>
                  <a:pt x="0" y="2717085"/>
                </a:lnTo>
                <a:lnTo>
                  <a:pt x="149613" y="260279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76195" y="5849406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76195" y="584940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37313" y="6169054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60" dirty="0">
                <a:latin typeface="Arial Unicode MS"/>
                <a:cs typeface="Arial Unicode MS"/>
              </a:rPr>
              <a:t>O’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73020" y="5004856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8" y="969963"/>
                </a:lnTo>
                <a:lnTo>
                  <a:pt x="152398" y="969963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48699" y="5593074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59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4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59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7320" y="5860519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400"/>
                </a:moveTo>
                <a:lnTo>
                  <a:pt x="742950" y="152400"/>
                </a:lnTo>
                <a:lnTo>
                  <a:pt x="742950" y="228600"/>
                </a:lnTo>
                <a:lnTo>
                  <a:pt x="895349" y="152400"/>
                </a:lnTo>
                <a:close/>
              </a:path>
              <a:path w="971550" h="228600">
                <a:moveTo>
                  <a:pt x="742950" y="0"/>
                </a:moveTo>
                <a:lnTo>
                  <a:pt x="74295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400"/>
                </a:lnTo>
                <a:lnTo>
                  <a:pt x="971550" y="114299"/>
                </a:lnTo>
                <a:lnTo>
                  <a:pt x="742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69686" y="0"/>
                </a:moveTo>
                <a:lnTo>
                  <a:pt x="0" y="1327415"/>
                </a:lnTo>
                <a:lnTo>
                  <a:pt x="1454523" y="2624380"/>
                </a:lnTo>
                <a:lnTo>
                  <a:pt x="1644174" y="1140797"/>
                </a:lnTo>
                <a:lnTo>
                  <a:pt x="169686" y="0"/>
                </a:lnTo>
                <a:close/>
              </a:path>
            </a:pathLst>
          </a:custGeom>
          <a:solidFill>
            <a:srgbClr val="C0C0C0">
              <a:alpha val="5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930" y="3785693"/>
            <a:ext cx="1644650" cy="2624455"/>
          </a:xfrm>
          <a:custGeom>
            <a:avLst/>
            <a:gdLst/>
            <a:ahLst/>
            <a:cxnLst/>
            <a:rect l="l" t="t" r="r" b="b"/>
            <a:pathLst>
              <a:path w="1644650" h="2624454">
                <a:moveTo>
                  <a:pt x="159705" y="78083"/>
                </a:moveTo>
                <a:lnTo>
                  <a:pt x="0" y="1327416"/>
                </a:lnTo>
                <a:lnTo>
                  <a:pt x="1454523" y="2624380"/>
                </a:lnTo>
                <a:lnTo>
                  <a:pt x="1644173" y="1140798"/>
                </a:lnTo>
                <a:lnTo>
                  <a:pt x="169686" y="0"/>
                </a:lnTo>
                <a:lnTo>
                  <a:pt x="149723" y="15616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4624" y="4655630"/>
            <a:ext cx="793115" cy="800100"/>
          </a:xfrm>
          <a:custGeom>
            <a:avLst/>
            <a:gdLst/>
            <a:ahLst/>
            <a:cxnLst/>
            <a:rect l="l" t="t" r="r" b="b"/>
            <a:pathLst>
              <a:path w="793114" h="800100">
                <a:moveTo>
                  <a:pt x="30610" y="29669"/>
                </a:moveTo>
                <a:lnTo>
                  <a:pt x="52630" y="13608"/>
                </a:lnTo>
                <a:lnTo>
                  <a:pt x="79412" y="3787"/>
                </a:lnTo>
                <a:lnTo>
                  <a:pt x="110469" y="0"/>
                </a:lnTo>
                <a:lnTo>
                  <a:pt x="145315" y="2041"/>
                </a:lnTo>
                <a:lnTo>
                  <a:pt x="183466" y="9705"/>
                </a:lnTo>
                <a:lnTo>
                  <a:pt x="224433" y="22787"/>
                </a:lnTo>
                <a:lnTo>
                  <a:pt x="267732" y="41082"/>
                </a:lnTo>
                <a:lnTo>
                  <a:pt x="312876" y="64383"/>
                </a:lnTo>
                <a:lnTo>
                  <a:pt x="359379" y="92487"/>
                </a:lnTo>
                <a:lnTo>
                  <a:pt x="406755" y="125187"/>
                </a:lnTo>
                <a:lnTo>
                  <a:pt x="454518" y="162278"/>
                </a:lnTo>
                <a:lnTo>
                  <a:pt x="502183" y="203555"/>
                </a:lnTo>
                <a:lnTo>
                  <a:pt x="549262" y="248812"/>
                </a:lnTo>
                <a:lnTo>
                  <a:pt x="593961" y="296422"/>
                </a:lnTo>
                <a:lnTo>
                  <a:pt x="634672" y="344570"/>
                </a:lnTo>
                <a:lnTo>
                  <a:pt x="671196" y="392768"/>
                </a:lnTo>
                <a:lnTo>
                  <a:pt x="703335" y="440527"/>
                </a:lnTo>
                <a:lnTo>
                  <a:pt x="730888" y="487359"/>
                </a:lnTo>
                <a:lnTo>
                  <a:pt x="753655" y="532775"/>
                </a:lnTo>
                <a:lnTo>
                  <a:pt x="771437" y="576286"/>
                </a:lnTo>
                <a:lnTo>
                  <a:pt x="784035" y="617405"/>
                </a:lnTo>
                <a:lnTo>
                  <a:pt x="791249" y="655643"/>
                </a:lnTo>
                <a:lnTo>
                  <a:pt x="792878" y="690511"/>
                </a:lnTo>
                <a:lnTo>
                  <a:pt x="788724" y="721522"/>
                </a:lnTo>
                <a:lnTo>
                  <a:pt x="762268" y="770015"/>
                </a:lnTo>
                <a:lnTo>
                  <a:pt x="713466" y="795897"/>
                </a:lnTo>
                <a:lnTo>
                  <a:pt x="682409" y="799684"/>
                </a:lnTo>
                <a:lnTo>
                  <a:pt x="647562" y="797643"/>
                </a:lnTo>
                <a:lnTo>
                  <a:pt x="609412" y="789979"/>
                </a:lnTo>
                <a:lnTo>
                  <a:pt x="568445" y="776897"/>
                </a:lnTo>
                <a:lnTo>
                  <a:pt x="525146" y="758602"/>
                </a:lnTo>
                <a:lnTo>
                  <a:pt x="480002" y="735300"/>
                </a:lnTo>
                <a:lnTo>
                  <a:pt x="433499" y="707197"/>
                </a:lnTo>
                <a:lnTo>
                  <a:pt x="386123" y="674497"/>
                </a:lnTo>
                <a:lnTo>
                  <a:pt x="338359" y="637406"/>
                </a:lnTo>
                <a:lnTo>
                  <a:pt x="290695" y="596129"/>
                </a:lnTo>
                <a:lnTo>
                  <a:pt x="243615" y="550872"/>
                </a:lnTo>
                <a:lnTo>
                  <a:pt x="198917" y="503262"/>
                </a:lnTo>
                <a:lnTo>
                  <a:pt x="158206" y="455114"/>
                </a:lnTo>
                <a:lnTo>
                  <a:pt x="121681" y="406916"/>
                </a:lnTo>
                <a:lnTo>
                  <a:pt x="89543" y="359157"/>
                </a:lnTo>
                <a:lnTo>
                  <a:pt x="61990" y="312325"/>
                </a:lnTo>
                <a:lnTo>
                  <a:pt x="39223" y="266909"/>
                </a:lnTo>
                <a:lnTo>
                  <a:pt x="21440" y="223398"/>
                </a:lnTo>
                <a:lnTo>
                  <a:pt x="8843" y="182279"/>
                </a:lnTo>
                <a:lnTo>
                  <a:pt x="1629" y="144041"/>
                </a:lnTo>
                <a:lnTo>
                  <a:pt x="0" y="109173"/>
                </a:lnTo>
                <a:lnTo>
                  <a:pt x="4153" y="78162"/>
                </a:lnTo>
                <a:lnTo>
                  <a:pt x="14290" y="51498"/>
                </a:lnTo>
                <a:lnTo>
                  <a:pt x="30610" y="29669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0617" y="608150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617" y="608150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8895" y="6330424"/>
            <a:ext cx="29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7442" y="5236954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79">
                <a:moveTo>
                  <a:pt x="152400" y="228599"/>
                </a:moveTo>
                <a:lnTo>
                  <a:pt x="76200" y="228599"/>
                </a:lnTo>
                <a:lnTo>
                  <a:pt x="76199" y="969962"/>
                </a:lnTo>
                <a:lnTo>
                  <a:pt x="152399" y="969962"/>
                </a:lnTo>
                <a:lnTo>
                  <a:pt x="152400" y="228599"/>
                </a:lnTo>
                <a:close/>
              </a:path>
              <a:path w="228600" h="970279">
                <a:moveTo>
                  <a:pt x="114300" y="0"/>
                </a:moveTo>
                <a:lnTo>
                  <a:pt x="0" y="228599"/>
                </a:lnTo>
                <a:lnTo>
                  <a:pt x="228600" y="22859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122" y="582517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70">
                <a:moveTo>
                  <a:pt x="516049" y="0"/>
                </a:moveTo>
                <a:lnTo>
                  <a:pt x="549673" y="68380"/>
                </a:lnTo>
                <a:lnTo>
                  <a:pt x="0" y="338665"/>
                </a:lnTo>
                <a:lnTo>
                  <a:pt x="33623" y="407045"/>
                </a:lnTo>
                <a:lnTo>
                  <a:pt x="583297" y="136760"/>
                </a:lnTo>
                <a:lnTo>
                  <a:pt x="668920" y="136760"/>
                </a:lnTo>
                <a:lnTo>
                  <a:pt x="771626" y="1698"/>
                </a:lnTo>
                <a:lnTo>
                  <a:pt x="516049" y="0"/>
                </a:lnTo>
                <a:close/>
              </a:path>
              <a:path w="772160" h="407670">
                <a:moveTo>
                  <a:pt x="668920" y="136760"/>
                </a:moveTo>
                <a:lnTo>
                  <a:pt x="583297" y="136760"/>
                </a:lnTo>
                <a:lnTo>
                  <a:pt x="616921" y="205141"/>
                </a:lnTo>
                <a:lnTo>
                  <a:pt x="668920" y="136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741" y="6092616"/>
            <a:ext cx="971550" cy="228600"/>
          </a:xfrm>
          <a:custGeom>
            <a:avLst/>
            <a:gdLst/>
            <a:ahLst/>
            <a:cxnLst/>
            <a:rect l="l" t="t" r="r" b="b"/>
            <a:pathLst>
              <a:path w="971550" h="228600">
                <a:moveTo>
                  <a:pt x="895349" y="152399"/>
                </a:moveTo>
                <a:lnTo>
                  <a:pt x="742950" y="152399"/>
                </a:lnTo>
                <a:lnTo>
                  <a:pt x="742950" y="228599"/>
                </a:lnTo>
                <a:lnTo>
                  <a:pt x="895349" y="152399"/>
                </a:lnTo>
                <a:close/>
              </a:path>
              <a:path w="971550" h="228600">
                <a:moveTo>
                  <a:pt x="742949" y="0"/>
                </a:moveTo>
                <a:lnTo>
                  <a:pt x="742949" y="76199"/>
                </a:lnTo>
                <a:lnTo>
                  <a:pt x="0" y="76200"/>
                </a:lnTo>
                <a:lnTo>
                  <a:pt x="0" y="152400"/>
                </a:lnTo>
                <a:lnTo>
                  <a:pt x="895349" y="152399"/>
                </a:lnTo>
                <a:lnTo>
                  <a:pt x="971549" y="114299"/>
                </a:lnTo>
                <a:lnTo>
                  <a:pt x="742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85671" y="4615292"/>
            <a:ext cx="859155" cy="727710"/>
          </a:xfrm>
          <a:custGeom>
            <a:avLst/>
            <a:gdLst/>
            <a:ahLst/>
            <a:cxnLst/>
            <a:rect l="l" t="t" r="r" b="b"/>
            <a:pathLst>
              <a:path w="859154" h="727710">
                <a:moveTo>
                  <a:pt x="20533" y="685702"/>
                </a:moveTo>
                <a:lnTo>
                  <a:pt x="7041" y="662021"/>
                </a:lnTo>
                <a:lnTo>
                  <a:pt x="283" y="634307"/>
                </a:lnTo>
                <a:lnTo>
                  <a:pt x="0" y="603021"/>
                </a:lnTo>
                <a:lnTo>
                  <a:pt x="5933" y="568623"/>
                </a:lnTo>
                <a:lnTo>
                  <a:pt x="17824" y="531572"/>
                </a:lnTo>
                <a:lnTo>
                  <a:pt x="35414" y="492328"/>
                </a:lnTo>
                <a:lnTo>
                  <a:pt x="58446" y="451352"/>
                </a:lnTo>
                <a:lnTo>
                  <a:pt x="86659" y="409104"/>
                </a:lnTo>
                <a:lnTo>
                  <a:pt x="119797" y="366043"/>
                </a:lnTo>
                <a:lnTo>
                  <a:pt x="157600" y="322629"/>
                </a:lnTo>
                <a:lnTo>
                  <a:pt x="199810" y="279323"/>
                </a:lnTo>
                <a:lnTo>
                  <a:pt x="246167" y="236584"/>
                </a:lnTo>
                <a:lnTo>
                  <a:pt x="296415" y="194873"/>
                </a:lnTo>
                <a:lnTo>
                  <a:pt x="348734" y="155791"/>
                </a:lnTo>
                <a:lnTo>
                  <a:pt x="401141" y="120732"/>
                </a:lnTo>
                <a:lnTo>
                  <a:pt x="453129" y="89838"/>
                </a:lnTo>
                <a:lnTo>
                  <a:pt x="504188" y="63254"/>
                </a:lnTo>
                <a:lnTo>
                  <a:pt x="553812" y="41123"/>
                </a:lnTo>
                <a:lnTo>
                  <a:pt x="601493" y="23588"/>
                </a:lnTo>
                <a:lnTo>
                  <a:pt x="646724" y="10793"/>
                </a:lnTo>
                <a:lnTo>
                  <a:pt x="688995" y="2883"/>
                </a:lnTo>
                <a:lnTo>
                  <a:pt x="727801" y="0"/>
                </a:lnTo>
                <a:lnTo>
                  <a:pt x="762632" y="2287"/>
                </a:lnTo>
                <a:lnTo>
                  <a:pt x="818342" y="22951"/>
                </a:lnTo>
                <a:lnTo>
                  <a:pt x="851696" y="65295"/>
                </a:lnTo>
                <a:lnTo>
                  <a:pt x="858738" y="124295"/>
                </a:lnTo>
                <a:lnTo>
                  <a:pt x="852805" y="158693"/>
                </a:lnTo>
                <a:lnTo>
                  <a:pt x="840914" y="195744"/>
                </a:lnTo>
                <a:lnTo>
                  <a:pt x="823324" y="234987"/>
                </a:lnTo>
                <a:lnTo>
                  <a:pt x="800292" y="275963"/>
                </a:lnTo>
                <a:lnTo>
                  <a:pt x="772078" y="318212"/>
                </a:lnTo>
                <a:lnTo>
                  <a:pt x="738941" y="361273"/>
                </a:lnTo>
                <a:lnTo>
                  <a:pt x="701138" y="404686"/>
                </a:lnTo>
                <a:lnTo>
                  <a:pt x="658928" y="447993"/>
                </a:lnTo>
                <a:lnTo>
                  <a:pt x="612570" y="490732"/>
                </a:lnTo>
                <a:lnTo>
                  <a:pt x="562323" y="532443"/>
                </a:lnTo>
                <a:lnTo>
                  <a:pt x="510004" y="571525"/>
                </a:lnTo>
                <a:lnTo>
                  <a:pt x="457596" y="606584"/>
                </a:lnTo>
                <a:lnTo>
                  <a:pt x="405609" y="637478"/>
                </a:lnTo>
                <a:lnTo>
                  <a:pt x="354550" y="664062"/>
                </a:lnTo>
                <a:lnTo>
                  <a:pt x="304925" y="686193"/>
                </a:lnTo>
                <a:lnTo>
                  <a:pt x="257244" y="703728"/>
                </a:lnTo>
                <a:lnTo>
                  <a:pt x="212014" y="716522"/>
                </a:lnTo>
                <a:lnTo>
                  <a:pt x="169743" y="724433"/>
                </a:lnTo>
                <a:lnTo>
                  <a:pt x="130937" y="727316"/>
                </a:lnTo>
                <a:lnTo>
                  <a:pt x="96106" y="725028"/>
                </a:lnTo>
                <a:lnTo>
                  <a:pt x="65756" y="717426"/>
                </a:lnTo>
                <a:lnTo>
                  <a:pt x="40396" y="704365"/>
                </a:lnTo>
                <a:lnTo>
                  <a:pt x="20533" y="68570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448633" y="1556539"/>
            <a:ext cx="34988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i="1" spc="5" dirty="0">
                <a:latin typeface="Times New Roman"/>
                <a:cs typeface="Times New Roman"/>
              </a:rPr>
              <a:t>C</a:t>
            </a:r>
            <a:r>
              <a:rPr sz="2025" spc="0" baseline="-24691" dirty="0">
                <a:latin typeface="Symbol"/>
                <a:cs typeface="Symbol"/>
              </a:rPr>
              <a:t>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6440" y="4143256"/>
            <a:ext cx="28130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-114" dirty="0">
                <a:latin typeface="Symbol"/>
                <a:cs typeface="Symbol"/>
              </a:rPr>
              <a:t>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83532" y="4088824"/>
            <a:ext cx="4476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i="1" spc="-120" dirty="0">
                <a:latin typeface="Symbol"/>
                <a:cs typeface="Symbol"/>
              </a:rPr>
              <a:t></a:t>
            </a:r>
            <a:r>
              <a:rPr sz="3100" i="1" spc="-80" dirty="0">
                <a:latin typeface="Times New Roman"/>
                <a:cs typeface="Times New Roman"/>
              </a:rPr>
              <a:t> </a:t>
            </a:r>
            <a:r>
              <a:rPr sz="2950" spc="-5" dirty="0">
                <a:latin typeface="Times New Roman"/>
                <a:cs typeface="Times New Roman"/>
              </a:rPr>
              <a:t>'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9996" y="1375381"/>
            <a:ext cx="39624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175" dirty="0">
                <a:latin typeface="Symbol"/>
                <a:cs typeface="Symbol"/>
              </a:rPr>
              <a:t></a:t>
            </a:r>
            <a:r>
              <a:rPr sz="2025" baseline="-24691" dirty="0">
                <a:latin typeface="Symbol"/>
                <a:cs typeface="Symbol"/>
              </a:rPr>
              <a:t></a:t>
            </a:r>
            <a:endParaRPr sz="2025" baseline="-24691">
              <a:latin typeface="Symbol"/>
              <a:cs typeface="Symbo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70801" y="3517441"/>
            <a:ext cx="528320" cy="662305"/>
          </a:xfrm>
          <a:custGeom>
            <a:avLst/>
            <a:gdLst/>
            <a:ahLst/>
            <a:cxnLst/>
            <a:rect l="l" t="t" r="r" b="b"/>
            <a:pathLst>
              <a:path w="528319" h="662304">
                <a:moveTo>
                  <a:pt x="32447" y="605450"/>
                </a:moveTo>
                <a:lnTo>
                  <a:pt x="17223" y="607350"/>
                </a:lnTo>
                <a:lnTo>
                  <a:pt x="11102" y="610801"/>
                </a:lnTo>
                <a:lnTo>
                  <a:pt x="1840" y="622702"/>
                </a:lnTo>
                <a:lnTo>
                  <a:pt x="0" y="629484"/>
                </a:lnTo>
                <a:lnTo>
                  <a:pt x="1899" y="644707"/>
                </a:lnTo>
                <a:lnTo>
                  <a:pt x="5297" y="650788"/>
                </a:lnTo>
                <a:lnTo>
                  <a:pt x="17409" y="660212"/>
                </a:lnTo>
                <a:lnTo>
                  <a:pt x="24254" y="662186"/>
                </a:lnTo>
                <a:lnTo>
                  <a:pt x="39105" y="660333"/>
                </a:lnTo>
                <a:lnTo>
                  <a:pt x="45215" y="656790"/>
                </a:lnTo>
                <a:lnTo>
                  <a:pt x="54720" y="644574"/>
                </a:lnTo>
                <a:lnTo>
                  <a:pt x="56614" y="637834"/>
                </a:lnTo>
                <a:lnTo>
                  <a:pt x="54737" y="622796"/>
                </a:lnTo>
                <a:lnTo>
                  <a:pt x="51235" y="616634"/>
                </a:lnTo>
                <a:lnTo>
                  <a:pt x="39227" y="607291"/>
                </a:lnTo>
                <a:lnTo>
                  <a:pt x="32447" y="605450"/>
                </a:lnTo>
                <a:close/>
              </a:path>
              <a:path w="528319" h="662304">
                <a:moveTo>
                  <a:pt x="111050" y="504437"/>
                </a:moveTo>
                <a:lnTo>
                  <a:pt x="95826" y="506337"/>
                </a:lnTo>
                <a:lnTo>
                  <a:pt x="89664" y="509840"/>
                </a:lnTo>
                <a:lnTo>
                  <a:pt x="80321" y="521846"/>
                </a:lnTo>
                <a:lnTo>
                  <a:pt x="78480" y="528628"/>
                </a:lnTo>
                <a:lnTo>
                  <a:pt x="80380" y="543852"/>
                </a:lnTo>
                <a:lnTo>
                  <a:pt x="83778" y="549931"/>
                </a:lnTo>
                <a:lnTo>
                  <a:pt x="95784" y="559274"/>
                </a:lnTo>
                <a:lnTo>
                  <a:pt x="102670" y="561196"/>
                </a:lnTo>
                <a:lnTo>
                  <a:pt x="117708" y="559320"/>
                </a:lnTo>
                <a:lnTo>
                  <a:pt x="123818" y="555777"/>
                </a:lnTo>
                <a:lnTo>
                  <a:pt x="133323" y="543562"/>
                </a:lnTo>
                <a:lnTo>
                  <a:pt x="135216" y="536821"/>
                </a:lnTo>
                <a:lnTo>
                  <a:pt x="133339" y="521783"/>
                </a:lnTo>
                <a:lnTo>
                  <a:pt x="129837" y="515621"/>
                </a:lnTo>
                <a:lnTo>
                  <a:pt x="117830" y="506279"/>
                </a:lnTo>
                <a:lnTo>
                  <a:pt x="111050" y="504437"/>
                </a:lnTo>
                <a:close/>
              </a:path>
              <a:path w="528319" h="662304">
                <a:moveTo>
                  <a:pt x="189530" y="403581"/>
                </a:moveTo>
                <a:lnTo>
                  <a:pt x="174307" y="405481"/>
                </a:lnTo>
                <a:lnTo>
                  <a:pt x="168186" y="408931"/>
                </a:lnTo>
                <a:lnTo>
                  <a:pt x="158923" y="420833"/>
                </a:lnTo>
                <a:lnTo>
                  <a:pt x="157083" y="427615"/>
                </a:lnTo>
                <a:lnTo>
                  <a:pt x="158982" y="442838"/>
                </a:lnTo>
                <a:lnTo>
                  <a:pt x="162380" y="448919"/>
                </a:lnTo>
                <a:lnTo>
                  <a:pt x="174387" y="458261"/>
                </a:lnTo>
                <a:lnTo>
                  <a:pt x="181273" y="460184"/>
                </a:lnTo>
                <a:lnTo>
                  <a:pt x="196311" y="458307"/>
                </a:lnTo>
                <a:lnTo>
                  <a:pt x="202421" y="454764"/>
                </a:lnTo>
                <a:lnTo>
                  <a:pt x="211844" y="442653"/>
                </a:lnTo>
                <a:lnTo>
                  <a:pt x="213697" y="435964"/>
                </a:lnTo>
                <a:lnTo>
                  <a:pt x="211820" y="420927"/>
                </a:lnTo>
                <a:lnTo>
                  <a:pt x="208318" y="414765"/>
                </a:lnTo>
                <a:lnTo>
                  <a:pt x="196311" y="405422"/>
                </a:lnTo>
                <a:lnTo>
                  <a:pt x="189530" y="403581"/>
                </a:lnTo>
                <a:close/>
              </a:path>
              <a:path w="528319" h="662304">
                <a:moveTo>
                  <a:pt x="268376" y="302256"/>
                </a:moveTo>
                <a:lnTo>
                  <a:pt x="253154" y="304154"/>
                </a:lnTo>
                <a:lnTo>
                  <a:pt x="247032" y="307605"/>
                </a:lnTo>
                <a:lnTo>
                  <a:pt x="237770" y="319507"/>
                </a:lnTo>
                <a:lnTo>
                  <a:pt x="235930" y="326289"/>
                </a:lnTo>
                <a:lnTo>
                  <a:pt x="237829" y="341511"/>
                </a:lnTo>
                <a:lnTo>
                  <a:pt x="241227" y="347592"/>
                </a:lnTo>
                <a:lnTo>
                  <a:pt x="253338" y="357017"/>
                </a:lnTo>
                <a:lnTo>
                  <a:pt x="260183" y="358990"/>
                </a:lnTo>
                <a:lnTo>
                  <a:pt x="275036" y="357137"/>
                </a:lnTo>
                <a:lnTo>
                  <a:pt x="281144" y="353594"/>
                </a:lnTo>
                <a:lnTo>
                  <a:pt x="290650" y="341379"/>
                </a:lnTo>
                <a:lnTo>
                  <a:pt x="292543" y="334638"/>
                </a:lnTo>
                <a:lnTo>
                  <a:pt x="290667" y="319600"/>
                </a:lnTo>
                <a:lnTo>
                  <a:pt x="287164" y="313439"/>
                </a:lnTo>
                <a:lnTo>
                  <a:pt x="275158" y="304096"/>
                </a:lnTo>
                <a:lnTo>
                  <a:pt x="268376" y="302256"/>
                </a:lnTo>
                <a:close/>
              </a:path>
              <a:path w="528319" h="662304">
                <a:moveTo>
                  <a:pt x="346979" y="201242"/>
                </a:moveTo>
                <a:lnTo>
                  <a:pt x="331755" y="203141"/>
                </a:lnTo>
                <a:lnTo>
                  <a:pt x="325594" y="206644"/>
                </a:lnTo>
                <a:lnTo>
                  <a:pt x="316251" y="218650"/>
                </a:lnTo>
                <a:lnTo>
                  <a:pt x="314411" y="225432"/>
                </a:lnTo>
                <a:lnTo>
                  <a:pt x="316310" y="240656"/>
                </a:lnTo>
                <a:lnTo>
                  <a:pt x="319708" y="246736"/>
                </a:lnTo>
                <a:lnTo>
                  <a:pt x="331715" y="256080"/>
                </a:lnTo>
                <a:lnTo>
                  <a:pt x="338601" y="258001"/>
                </a:lnTo>
                <a:lnTo>
                  <a:pt x="353639" y="256124"/>
                </a:lnTo>
                <a:lnTo>
                  <a:pt x="359747" y="252581"/>
                </a:lnTo>
                <a:lnTo>
                  <a:pt x="369253" y="240366"/>
                </a:lnTo>
                <a:lnTo>
                  <a:pt x="371146" y="233625"/>
                </a:lnTo>
                <a:lnTo>
                  <a:pt x="369270" y="218588"/>
                </a:lnTo>
                <a:lnTo>
                  <a:pt x="365767" y="212426"/>
                </a:lnTo>
                <a:lnTo>
                  <a:pt x="353761" y="203083"/>
                </a:lnTo>
                <a:lnTo>
                  <a:pt x="346979" y="201242"/>
                </a:lnTo>
                <a:close/>
              </a:path>
              <a:path w="528319" h="662304">
                <a:moveTo>
                  <a:pt x="425460" y="100385"/>
                </a:moveTo>
                <a:lnTo>
                  <a:pt x="410236" y="102285"/>
                </a:lnTo>
                <a:lnTo>
                  <a:pt x="404116" y="105736"/>
                </a:lnTo>
                <a:lnTo>
                  <a:pt x="394854" y="117638"/>
                </a:lnTo>
                <a:lnTo>
                  <a:pt x="393014" y="124419"/>
                </a:lnTo>
                <a:lnTo>
                  <a:pt x="394912" y="139642"/>
                </a:lnTo>
                <a:lnTo>
                  <a:pt x="398311" y="145723"/>
                </a:lnTo>
                <a:lnTo>
                  <a:pt x="410317" y="155066"/>
                </a:lnTo>
                <a:lnTo>
                  <a:pt x="417203" y="156988"/>
                </a:lnTo>
                <a:lnTo>
                  <a:pt x="432240" y="155112"/>
                </a:lnTo>
                <a:lnTo>
                  <a:pt x="438350" y="151569"/>
                </a:lnTo>
                <a:lnTo>
                  <a:pt x="447775" y="139457"/>
                </a:lnTo>
                <a:lnTo>
                  <a:pt x="449626" y="132769"/>
                </a:lnTo>
                <a:lnTo>
                  <a:pt x="447751" y="117731"/>
                </a:lnTo>
                <a:lnTo>
                  <a:pt x="444248" y="111569"/>
                </a:lnTo>
                <a:lnTo>
                  <a:pt x="432241" y="102227"/>
                </a:lnTo>
                <a:lnTo>
                  <a:pt x="425460" y="100385"/>
                </a:lnTo>
                <a:close/>
              </a:path>
              <a:path w="528319" h="662304">
                <a:moveTo>
                  <a:pt x="503575" y="0"/>
                </a:moveTo>
                <a:lnTo>
                  <a:pt x="488351" y="1898"/>
                </a:lnTo>
                <a:lnTo>
                  <a:pt x="482231" y="5349"/>
                </a:lnTo>
                <a:lnTo>
                  <a:pt x="472969" y="17251"/>
                </a:lnTo>
                <a:lnTo>
                  <a:pt x="471129" y="24033"/>
                </a:lnTo>
                <a:lnTo>
                  <a:pt x="473028" y="39256"/>
                </a:lnTo>
                <a:lnTo>
                  <a:pt x="476426" y="45337"/>
                </a:lnTo>
                <a:lnTo>
                  <a:pt x="488537" y="54761"/>
                </a:lnTo>
                <a:lnTo>
                  <a:pt x="495382" y="56735"/>
                </a:lnTo>
                <a:lnTo>
                  <a:pt x="510235" y="54881"/>
                </a:lnTo>
                <a:lnTo>
                  <a:pt x="516343" y="51339"/>
                </a:lnTo>
                <a:lnTo>
                  <a:pt x="525849" y="39123"/>
                </a:lnTo>
                <a:lnTo>
                  <a:pt x="527742" y="32382"/>
                </a:lnTo>
                <a:lnTo>
                  <a:pt x="525866" y="17345"/>
                </a:lnTo>
                <a:lnTo>
                  <a:pt x="522363" y="11183"/>
                </a:lnTo>
                <a:lnTo>
                  <a:pt x="510357" y="1840"/>
                </a:lnTo>
                <a:lnTo>
                  <a:pt x="503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34086" y="3459266"/>
            <a:ext cx="483870" cy="694690"/>
          </a:xfrm>
          <a:custGeom>
            <a:avLst/>
            <a:gdLst/>
            <a:ahLst/>
            <a:cxnLst/>
            <a:rect l="l" t="t" r="r" b="b"/>
            <a:pathLst>
              <a:path w="483870" h="694689">
                <a:moveTo>
                  <a:pt x="26534" y="0"/>
                </a:moveTo>
                <a:lnTo>
                  <a:pt x="19693" y="1313"/>
                </a:lnTo>
                <a:lnTo>
                  <a:pt x="6938" y="9846"/>
                </a:lnTo>
                <a:lnTo>
                  <a:pt x="2912" y="15722"/>
                </a:lnTo>
                <a:lnTo>
                  <a:pt x="0" y="30403"/>
                </a:lnTo>
                <a:lnTo>
                  <a:pt x="1441" y="37317"/>
                </a:lnTo>
                <a:lnTo>
                  <a:pt x="10048" y="50182"/>
                </a:lnTo>
                <a:lnTo>
                  <a:pt x="15850" y="54099"/>
                </a:lnTo>
                <a:lnTo>
                  <a:pt x="30716" y="57047"/>
                </a:lnTo>
                <a:lnTo>
                  <a:pt x="37666" y="55660"/>
                </a:lnTo>
                <a:lnTo>
                  <a:pt x="50312" y="47202"/>
                </a:lnTo>
                <a:lnTo>
                  <a:pt x="54192" y="41343"/>
                </a:lnTo>
                <a:lnTo>
                  <a:pt x="57176" y="26295"/>
                </a:lnTo>
                <a:lnTo>
                  <a:pt x="55826" y="19399"/>
                </a:lnTo>
                <a:lnTo>
                  <a:pt x="47440" y="6864"/>
                </a:lnTo>
                <a:lnTo>
                  <a:pt x="41582" y="2984"/>
                </a:lnTo>
                <a:lnTo>
                  <a:pt x="26534" y="0"/>
                </a:lnTo>
                <a:close/>
              </a:path>
              <a:path w="483870" h="694689">
                <a:moveTo>
                  <a:pt x="97590" y="106217"/>
                </a:moveTo>
                <a:lnTo>
                  <a:pt x="90750" y="107530"/>
                </a:lnTo>
                <a:lnTo>
                  <a:pt x="78104" y="115990"/>
                </a:lnTo>
                <a:lnTo>
                  <a:pt x="74114" y="121921"/>
                </a:lnTo>
                <a:lnTo>
                  <a:pt x="71166" y="136786"/>
                </a:lnTo>
                <a:lnTo>
                  <a:pt x="72608" y="143700"/>
                </a:lnTo>
                <a:lnTo>
                  <a:pt x="81215" y="156565"/>
                </a:lnTo>
                <a:lnTo>
                  <a:pt x="87017" y="160482"/>
                </a:lnTo>
                <a:lnTo>
                  <a:pt x="101883" y="163429"/>
                </a:lnTo>
                <a:lnTo>
                  <a:pt x="108833" y="162043"/>
                </a:lnTo>
                <a:lnTo>
                  <a:pt x="121479" y="153583"/>
                </a:lnTo>
                <a:lnTo>
                  <a:pt x="125359" y="147725"/>
                </a:lnTo>
                <a:lnTo>
                  <a:pt x="128343" y="132678"/>
                </a:lnTo>
                <a:lnTo>
                  <a:pt x="126956" y="125727"/>
                </a:lnTo>
                <a:lnTo>
                  <a:pt x="118497" y="113082"/>
                </a:lnTo>
                <a:lnTo>
                  <a:pt x="112638" y="109202"/>
                </a:lnTo>
                <a:lnTo>
                  <a:pt x="97590" y="106217"/>
                </a:lnTo>
                <a:close/>
              </a:path>
              <a:path w="483870" h="694689">
                <a:moveTo>
                  <a:pt x="168757" y="212600"/>
                </a:moveTo>
                <a:lnTo>
                  <a:pt x="161917" y="213913"/>
                </a:lnTo>
                <a:lnTo>
                  <a:pt x="149271" y="222371"/>
                </a:lnTo>
                <a:lnTo>
                  <a:pt x="145281" y="228304"/>
                </a:lnTo>
                <a:lnTo>
                  <a:pt x="142333" y="243169"/>
                </a:lnTo>
                <a:lnTo>
                  <a:pt x="143775" y="250083"/>
                </a:lnTo>
                <a:lnTo>
                  <a:pt x="152308" y="262837"/>
                </a:lnTo>
                <a:lnTo>
                  <a:pt x="158075" y="266700"/>
                </a:lnTo>
                <a:lnTo>
                  <a:pt x="172939" y="269647"/>
                </a:lnTo>
                <a:lnTo>
                  <a:pt x="179890" y="268260"/>
                </a:lnTo>
                <a:lnTo>
                  <a:pt x="192535" y="259801"/>
                </a:lnTo>
                <a:lnTo>
                  <a:pt x="196415" y="253942"/>
                </a:lnTo>
                <a:lnTo>
                  <a:pt x="199400" y="238895"/>
                </a:lnTo>
                <a:lnTo>
                  <a:pt x="198050" y="231999"/>
                </a:lnTo>
                <a:lnTo>
                  <a:pt x="189664" y="219464"/>
                </a:lnTo>
                <a:lnTo>
                  <a:pt x="183805" y="215585"/>
                </a:lnTo>
                <a:lnTo>
                  <a:pt x="168757" y="212600"/>
                </a:lnTo>
                <a:close/>
              </a:path>
              <a:path w="483870" h="694689">
                <a:moveTo>
                  <a:pt x="240145" y="319312"/>
                </a:moveTo>
                <a:lnTo>
                  <a:pt x="233304" y="320625"/>
                </a:lnTo>
                <a:lnTo>
                  <a:pt x="220549" y="329158"/>
                </a:lnTo>
                <a:lnTo>
                  <a:pt x="216522" y="335036"/>
                </a:lnTo>
                <a:lnTo>
                  <a:pt x="213611" y="349716"/>
                </a:lnTo>
                <a:lnTo>
                  <a:pt x="215052" y="356631"/>
                </a:lnTo>
                <a:lnTo>
                  <a:pt x="223659" y="369495"/>
                </a:lnTo>
                <a:lnTo>
                  <a:pt x="229462" y="373411"/>
                </a:lnTo>
                <a:lnTo>
                  <a:pt x="244327" y="376360"/>
                </a:lnTo>
                <a:lnTo>
                  <a:pt x="251278" y="374973"/>
                </a:lnTo>
                <a:lnTo>
                  <a:pt x="263922" y="366514"/>
                </a:lnTo>
                <a:lnTo>
                  <a:pt x="267802" y="360655"/>
                </a:lnTo>
                <a:lnTo>
                  <a:pt x="270788" y="345607"/>
                </a:lnTo>
                <a:lnTo>
                  <a:pt x="269436" y="338711"/>
                </a:lnTo>
                <a:lnTo>
                  <a:pt x="261052" y="326176"/>
                </a:lnTo>
                <a:lnTo>
                  <a:pt x="255193" y="322296"/>
                </a:lnTo>
                <a:lnTo>
                  <a:pt x="240145" y="319312"/>
                </a:lnTo>
                <a:close/>
              </a:path>
              <a:path w="483870" h="694689">
                <a:moveTo>
                  <a:pt x="311202" y="425530"/>
                </a:moveTo>
                <a:lnTo>
                  <a:pt x="304360" y="426843"/>
                </a:lnTo>
                <a:lnTo>
                  <a:pt x="291716" y="435302"/>
                </a:lnTo>
                <a:lnTo>
                  <a:pt x="287726" y="441234"/>
                </a:lnTo>
                <a:lnTo>
                  <a:pt x="284778" y="456098"/>
                </a:lnTo>
                <a:lnTo>
                  <a:pt x="286219" y="463012"/>
                </a:lnTo>
                <a:lnTo>
                  <a:pt x="294826" y="475877"/>
                </a:lnTo>
                <a:lnTo>
                  <a:pt x="300629" y="479794"/>
                </a:lnTo>
                <a:lnTo>
                  <a:pt x="315494" y="482743"/>
                </a:lnTo>
                <a:lnTo>
                  <a:pt x="322445" y="481356"/>
                </a:lnTo>
                <a:lnTo>
                  <a:pt x="335089" y="472897"/>
                </a:lnTo>
                <a:lnTo>
                  <a:pt x="338969" y="467038"/>
                </a:lnTo>
                <a:lnTo>
                  <a:pt x="341955" y="451990"/>
                </a:lnTo>
                <a:lnTo>
                  <a:pt x="340567" y="445039"/>
                </a:lnTo>
                <a:lnTo>
                  <a:pt x="332108" y="432394"/>
                </a:lnTo>
                <a:lnTo>
                  <a:pt x="326250" y="428514"/>
                </a:lnTo>
                <a:lnTo>
                  <a:pt x="311202" y="425530"/>
                </a:lnTo>
                <a:close/>
              </a:path>
              <a:path w="483870" h="694689">
                <a:moveTo>
                  <a:pt x="382369" y="531912"/>
                </a:moveTo>
                <a:lnTo>
                  <a:pt x="375527" y="533226"/>
                </a:lnTo>
                <a:lnTo>
                  <a:pt x="362883" y="541685"/>
                </a:lnTo>
                <a:lnTo>
                  <a:pt x="358893" y="547617"/>
                </a:lnTo>
                <a:lnTo>
                  <a:pt x="355945" y="562481"/>
                </a:lnTo>
                <a:lnTo>
                  <a:pt x="357386" y="569395"/>
                </a:lnTo>
                <a:lnTo>
                  <a:pt x="365920" y="582150"/>
                </a:lnTo>
                <a:lnTo>
                  <a:pt x="371685" y="586012"/>
                </a:lnTo>
                <a:lnTo>
                  <a:pt x="386551" y="588961"/>
                </a:lnTo>
                <a:lnTo>
                  <a:pt x="393501" y="587574"/>
                </a:lnTo>
                <a:lnTo>
                  <a:pt x="406145" y="579114"/>
                </a:lnTo>
                <a:lnTo>
                  <a:pt x="410027" y="573256"/>
                </a:lnTo>
                <a:lnTo>
                  <a:pt x="413011" y="558208"/>
                </a:lnTo>
                <a:lnTo>
                  <a:pt x="411661" y="551312"/>
                </a:lnTo>
                <a:lnTo>
                  <a:pt x="403275" y="538777"/>
                </a:lnTo>
                <a:lnTo>
                  <a:pt x="397417" y="534897"/>
                </a:lnTo>
                <a:lnTo>
                  <a:pt x="382369" y="531912"/>
                </a:lnTo>
                <a:close/>
              </a:path>
              <a:path w="483870" h="694689">
                <a:moveTo>
                  <a:pt x="453094" y="637635"/>
                </a:moveTo>
                <a:lnTo>
                  <a:pt x="446253" y="638948"/>
                </a:lnTo>
                <a:lnTo>
                  <a:pt x="433499" y="647481"/>
                </a:lnTo>
                <a:lnTo>
                  <a:pt x="429472" y="653359"/>
                </a:lnTo>
                <a:lnTo>
                  <a:pt x="426559" y="668040"/>
                </a:lnTo>
                <a:lnTo>
                  <a:pt x="428002" y="674954"/>
                </a:lnTo>
                <a:lnTo>
                  <a:pt x="436608" y="687819"/>
                </a:lnTo>
                <a:lnTo>
                  <a:pt x="442412" y="691735"/>
                </a:lnTo>
                <a:lnTo>
                  <a:pt x="457276" y="694683"/>
                </a:lnTo>
                <a:lnTo>
                  <a:pt x="464226" y="693296"/>
                </a:lnTo>
                <a:lnTo>
                  <a:pt x="476872" y="684837"/>
                </a:lnTo>
                <a:lnTo>
                  <a:pt x="480752" y="678978"/>
                </a:lnTo>
                <a:lnTo>
                  <a:pt x="483736" y="663930"/>
                </a:lnTo>
                <a:lnTo>
                  <a:pt x="482386" y="657035"/>
                </a:lnTo>
                <a:lnTo>
                  <a:pt x="474000" y="644499"/>
                </a:lnTo>
                <a:lnTo>
                  <a:pt x="468142" y="640619"/>
                </a:lnTo>
                <a:lnTo>
                  <a:pt x="453094" y="637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5206" y="2780863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25206" y="27808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8982" y="69809"/>
                </a:lnTo>
                <a:lnTo>
                  <a:pt x="33477" y="33477"/>
                </a:lnTo>
                <a:lnTo>
                  <a:pt x="69809" y="8982"/>
                </a:lnTo>
                <a:lnTo>
                  <a:pt x="114300" y="0"/>
                </a:lnTo>
                <a:lnTo>
                  <a:pt x="158790" y="8982"/>
                </a:lnTo>
                <a:lnTo>
                  <a:pt x="195122" y="33477"/>
                </a:lnTo>
                <a:lnTo>
                  <a:pt x="219617" y="69809"/>
                </a:lnTo>
                <a:lnTo>
                  <a:pt x="228600" y="114300"/>
                </a:lnTo>
                <a:lnTo>
                  <a:pt x="219617" y="158790"/>
                </a:lnTo>
                <a:lnTo>
                  <a:pt x="195122" y="195122"/>
                </a:lnTo>
                <a:lnTo>
                  <a:pt x="158790" y="219617"/>
                </a:lnTo>
                <a:lnTo>
                  <a:pt x="114300" y="228600"/>
                </a:lnTo>
                <a:lnTo>
                  <a:pt x="69809" y="219617"/>
                </a:lnTo>
                <a:lnTo>
                  <a:pt x="33477" y="195122"/>
                </a:lnTo>
                <a:lnTo>
                  <a:pt x="8982" y="158790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52335" y="2924159"/>
            <a:ext cx="455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/>
                <a:cs typeface="Arial Unicode MS"/>
              </a:rPr>
              <a:t>O</a:t>
            </a:r>
            <a:r>
              <a:rPr sz="2400" spc="112" baseline="-19097" dirty="0">
                <a:latin typeface="Arial Unicode MS"/>
                <a:cs typeface="Arial Unicode MS"/>
              </a:rPr>
              <a:t>w</a:t>
            </a:r>
            <a:endParaRPr sz="2400" baseline="-19097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22033" y="1936313"/>
            <a:ext cx="228600" cy="970280"/>
          </a:xfrm>
          <a:custGeom>
            <a:avLst/>
            <a:gdLst/>
            <a:ahLst/>
            <a:cxnLst/>
            <a:rect l="l" t="t" r="r" b="b"/>
            <a:pathLst>
              <a:path w="228600" h="970280">
                <a:moveTo>
                  <a:pt x="152400" y="228600"/>
                </a:moveTo>
                <a:lnTo>
                  <a:pt x="76200" y="228600"/>
                </a:lnTo>
                <a:lnTo>
                  <a:pt x="76198" y="969962"/>
                </a:lnTo>
                <a:lnTo>
                  <a:pt x="152398" y="969962"/>
                </a:lnTo>
                <a:lnTo>
                  <a:pt x="152400" y="228600"/>
                </a:lnTo>
                <a:close/>
              </a:path>
              <a:path w="228600" h="97028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7712" y="2524530"/>
            <a:ext cx="772160" cy="407670"/>
          </a:xfrm>
          <a:custGeom>
            <a:avLst/>
            <a:gdLst/>
            <a:ahLst/>
            <a:cxnLst/>
            <a:rect l="l" t="t" r="r" b="b"/>
            <a:pathLst>
              <a:path w="772160" h="407669">
                <a:moveTo>
                  <a:pt x="516049" y="0"/>
                </a:moveTo>
                <a:lnTo>
                  <a:pt x="549673" y="68380"/>
                </a:lnTo>
                <a:lnTo>
                  <a:pt x="0" y="338664"/>
                </a:lnTo>
                <a:lnTo>
                  <a:pt x="33624" y="407045"/>
                </a:lnTo>
                <a:lnTo>
                  <a:pt x="583297" y="136761"/>
                </a:lnTo>
                <a:lnTo>
                  <a:pt x="668919" y="136761"/>
                </a:lnTo>
                <a:lnTo>
                  <a:pt x="771626" y="1699"/>
                </a:lnTo>
                <a:lnTo>
                  <a:pt x="516049" y="0"/>
                </a:lnTo>
                <a:close/>
              </a:path>
              <a:path w="772160" h="407669">
                <a:moveTo>
                  <a:pt x="668919" y="136761"/>
                </a:moveTo>
                <a:lnTo>
                  <a:pt x="583297" y="136761"/>
                </a:lnTo>
                <a:lnTo>
                  <a:pt x="616921" y="205140"/>
                </a:lnTo>
                <a:lnTo>
                  <a:pt x="668919" y="136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36216" y="2790235"/>
            <a:ext cx="802005" cy="228600"/>
          </a:xfrm>
          <a:custGeom>
            <a:avLst/>
            <a:gdLst/>
            <a:ahLst/>
            <a:cxnLst/>
            <a:rect l="l" t="t" r="r" b="b"/>
            <a:pathLst>
              <a:path w="802005" h="228600">
                <a:moveTo>
                  <a:pt x="724706" y="152398"/>
                </a:moveTo>
                <a:lnTo>
                  <a:pt x="573225" y="152398"/>
                </a:lnTo>
                <a:lnTo>
                  <a:pt x="573458" y="228598"/>
                </a:lnTo>
                <a:lnTo>
                  <a:pt x="724706" y="152398"/>
                </a:lnTo>
                <a:close/>
              </a:path>
              <a:path w="802005" h="228600">
                <a:moveTo>
                  <a:pt x="572763" y="0"/>
                </a:moveTo>
                <a:lnTo>
                  <a:pt x="572994" y="76198"/>
                </a:lnTo>
                <a:lnTo>
                  <a:pt x="0" y="77941"/>
                </a:lnTo>
                <a:lnTo>
                  <a:pt x="231" y="154139"/>
                </a:lnTo>
                <a:lnTo>
                  <a:pt x="724706" y="152398"/>
                </a:lnTo>
                <a:lnTo>
                  <a:pt x="801709" y="113604"/>
                </a:lnTo>
                <a:lnTo>
                  <a:pt x="572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191652" y="992970"/>
            <a:ext cx="2915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 Unicode MS"/>
                <a:cs typeface="Arial Unicode MS"/>
              </a:rPr>
              <a:t>From </a:t>
            </a:r>
            <a:r>
              <a:rPr sz="1200" dirty="0">
                <a:latin typeface="Arial Unicode MS"/>
                <a:cs typeface="Arial Unicode MS"/>
              </a:rPr>
              <a:t>lecture </a:t>
            </a:r>
            <a:r>
              <a:rPr sz="1200" spc="50" dirty="0">
                <a:latin typeface="Arial Unicode MS"/>
                <a:cs typeface="Arial Unicode MS"/>
              </a:rPr>
              <a:t>4, [HZ] </a:t>
            </a:r>
            <a:r>
              <a:rPr sz="1200" spc="30" dirty="0">
                <a:latin typeface="Arial Unicode MS"/>
                <a:cs typeface="Arial Unicode MS"/>
              </a:rPr>
              <a:t>page </a:t>
            </a:r>
            <a:r>
              <a:rPr sz="1200" spc="10" dirty="0">
                <a:latin typeface="Arial Unicode MS"/>
                <a:cs typeface="Arial Unicode MS"/>
              </a:rPr>
              <a:t>210, </a:t>
            </a:r>
            <a:r>
              <a:rPr sz="1200" spc="-30" dirty="0">
                <a:latin typeface="Arial Unicode MS"/>
                <a:cs typeface="Arial Unicode MS"/>
              </a:rPr>
              <a:t>sec.</a:t>
            </a:r>
            <a:r>
              <a:rPr sz="1200" spc="125" dirty="0">
                <a:latin typeface="Arial Unicode MS"/>
                <a:cs typeface="Arial Unicode MS"/>
              </a:rPr>
              <a:t> </a:t>
            </a:r>
            <a:r>
              <a:rPr sz="1200" spc="30" dirty="0">
                <a:latin typeface="Arial Unicode MS"/>
                <a:cs typeface="Arial Unicode MS"/>
              </a:rPr>
              <a:t>8.5.1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77577" y="4977574"/>
            <a:ext cx="132143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075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8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629966" y="4913254"/>
                <a:ext cx="29200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/>
                            </a:rPr>
                            <m:t>e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/>
                            </a:rPr>
                            <m:t>e</m:t>
                          </m:r>
                          <m:r>
                            <a:rPr lang="en-US" altLang="zh-CN" sz="2000" i="1">
                              <a:latin typeface="Cambria Math"/>
                            </a:rPr>
                            <m:t>′]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966" y="4913254"/>
                <a:ext cx="2920030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77964" y="5415673"/>
                <a:ext cx="16240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𝜔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964" y="5415673"/>
                <a:ext cx="1624034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183175" y="5909994"/>
                <a:ext cx="17944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/>
                        </a:rPr>
                        <m:t>𝜔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′=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75" y="5909994"/>
                <a:ext cx="179440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709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pc="-15" dirty="0"/>
              <a:t>Kruppa </a:t>
            </a:r>
            <a:r>
              <a:rPr spc="-10" dirty="0"/>
              <a:t>equations</a:t>
            </a: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/>
              <a:t>[Faugeras </a:t>
            </a:r>
            <a:r>
              <a:rPr sz="1200" spc="-5" dirty="0"/>
              <a:t>et al.</a:t>
            </a:r>
            <a:r>
              <a:rPr sz="1200" spc="-30" dirty="0"/>
              <a:t> </a:t>
            </a:r>
            <a:r>
              <a:rPr sz="1200" dirty="0"/>
              <a:t>92]</a:t>
            </a:r>
            <a:endParaRPr sz="1200"/>
          </a:p>
        </p:txBody>
      </p:sp>
      <p:sp>
        <p:nvSpPr>
          <p:cNvPr id="28" name="object 28"/>
          <p:cNvSpPr txBox="1"/>
          <p:nvPr/>
        </p:nvSpPr>
        <p:spPr>
          <a:xfrm>
            <a:off x="612140" y="3677920"/>
            <a:ext cx="68237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dirty="0">
                <a:latin typeface="Calibri"/>
                <a:cs typeface="Calibri"/>
              </a:rPr>
              <a:t>u</a:t>
            </a:r>
            <a:r>
              <a:rPr sz="1950" baseline="-19230" dirty="0">
                <a:latin typeface="Calibri"/>
                <a:cs typeface="Calibri"/>
              </a:rPr>
              <a:t>i </a:t>
            </a:r>
            <a:r>
              <a:rPr sz="2000" dirty="0">
                <a:latin typeface="Calibri"/>
                <a:cs typeface="Calibri"/>
              </a:rPr>
              <a:t>, v</a:t>
            </a:r>
            <a:r>
              <a:rPr sz="1950" baseline="-19230" dirty="0">
                <a:latin typeface="Calibri"/>
                <a:cs typeface="Calibri"/>
              </a:rPr>
              <a:t>i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spc="-5" dirty="0">
                <a:latin typeface="Symbol"/>
                <a:cs typeface="Symbol"/>
              </a:rPr>
              <a:t></a:t>
            </a:r>
            <a:r>
              <a:rPr sz="1950" spc="-7" baseline="-19230" dirty="0">
                <a:latin typeface="Calibri"/>
                <a:cs typeface="Calibri"/>
              </a:rPr>
              <a:t>i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the columns and singular </a:t>
            </a:r>
            <a:r>
              <a:rPr sz="2000" spc="-10" dirty="0">
                <a:latin typeface="Calibri"/>
                <a:cs typeface="Calibri"/>
              </a:rPr>
              <a:t>values </a:t>
            </a:r>
            <a:r>
              <a:rPr sz="2000" spc="-5" dirty="0">
                <a:latin typeface="Calibri"/>
                <a:cs typeface="Calibri"/>
              </a:rPr>
              <a:t>of SVD of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9769" y="4736274"/>
            <a:ext cx="8684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give </a:t>
            </a:r>
            <a:r>
              <a:rPr sz="2400" dirty="0">
                <a:latin typeface="Calibri"/>
                <a:cs typeface="Calibri"/>
              </a:rPr>
              <a:t>us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independent </a:t>
            </a:r>
            <a:r>
              <a:rPr sz="2400" spc="-15" dirty="0">
                <a:latin typeface="Calibri"/>
                <a:cs typeface="Calibri"/>
              </a:rPr>
              <a:t>constraints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the elements of </a:t>
            </a:r>
            <a:r>
              <a:rPr sz="2400" dirty="0">
                <a:latin typeface="Calibri"/>
                <a:cs typeface="Calibri"/>
              </a:rPr>
              <a:t>K 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65340" y="2386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19822" y="818567"/>
            <a:ext cx="1459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 Unicode MS"/>
                <a:cs typeface="Arial Unicode MS"/>
              </a:rPr>
              <a:t>From </a:t>
            </a:r>
            <a:r>
              <a:rPr sz="1200" spc="50" dirty="0">
                <a:latin typeface="Arial Unicode MS"/>
                <a:cs typeface="Arial Unicode MS"/>
              </a:rPr>
              <a:t>[HZ] </a:t>
            </a:r>
            <a:r>
              <a:rPr sz="1200" spc="30" dirty="0">
                <a:latin typeface="Arial Unicode MS"/>
                <a:cs typeface="Arial Unicode MS"/>
              </a:rPr>
              <a:t>page</a:t>
            </a:r>
            <a:r>
              <a:rPr sz="1200" spc="25" dirty="0">
                <a:latin typeface="Arial Unicode MS"/>
                <a:cs typeface="Arial Unicode MS"/>
              </a:rPr>
              <a:t> </a:t>
            </a:r>
            <a:r>
              <a:rPr sz="1200" spc="40" dirty="0">
                <a:latin typeface="Arial Unicode MS"/>
                <a:cs typeface="Arial Unicode MS"/>
              </a:rPr>
              <a:t>471</a:t>
            </a:r>
            <a:endParaRPr sz="12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14399" y="1789101"/>
                <a:ext cx="6406113" cy="1525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1789101"/>
                <a:ext cx="6406113" cy="15255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709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pc="-15" dirty="0"/>
              <a:t>Kruppa </a:t>
            </a:r>
            <a:r>
              <a:rPr spc="-10" dirty="0"/>
              <a:t>equations</a:t>
            </a: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/>
              <a:t>[Faugeras </a:t>
            </a:r>
            <a:r>
              <a:rPr sz="1200" spc="-5" dirty="0"/>
              <a:t>et al.</a:t>
            </a:r>
            <a:r>
              <a:rPr sz="1200" spc="-30" dirty="0"/>
              <a:t> </a:t>
            </a:r>
            <a:r>
              <a:rPr sz="1200" dirty="0"/>
              <a:t>92]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459740" y="5197665"/>
            <a:ext cx="41960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Let’s </a:t>
            </a:r>
            <a:r>
              <a:rPr sz="2000" spc="-20" dirty="0">
                <a:latin typeface="Calibri"/>
                <a:cs typeface="Calibri"/>
              </a:rPr>
              <a:t>make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assumption: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01406" y="6479813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0" y="25399"/>
                </a:moveTo>
                <a:lnTo>
                  <a:pt x="0" y="50799"/>
                </a:lnTo>
                <a:lnTo>
                  <a:pt x="381000" y="50800"/>
                </a:lnTo>
                <a:lnTo>
                  <a:pt x="381000" y="76200"/>
                </a:lnTo>
                <a:lnTo>
                  <a:pt x="457200" y="38100"/>
                </a:lnTo>
                <a:lnTo>
                  <a:pt x="431799" y="25400"/>
                </a:lnTo>
                <a:lnTo>
                  <a:pt x="0" y="25399"/>
                </a:lnTo>
                <a:close/>
              </a:path>
              <a:path w="457200" h="76200">
                <a:moveTo>
                  <a:pt x="381000" y="0"/>
                </a:moveTo>
                <a:lnTo>
                  <a:pt x="381000" y="25400"/>
                </a:lnTo>
                <a:lnTo>
                  <a:pt x="431799" y="25400"/>
                </a:lnTo>
                <a:lnTo>
                  <a:pt x="381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25572" y="6317436"/>
            <a:ext cx="103505" cy="363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00" i="1" dirty="0">
                <a:latin typeface="Times New Roman"/>
                <a:cs typeface="Times New Roman"/>
              </a:rPr>
              <a:t>f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51140" y="39107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70140" y="51299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43485" y="6307146"/>
            <a:ext cx="301434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43610" algn="l"/>
              </a:tabLst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5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9]	</a:t>
            </a:r>
            <a:r>
              <a:rPr sz="3450" i="1" spc="-97" baseline="1207" dirty="0">
                <a:latin typeface="Symbol"/>
                <a:cs typeface="Symbol"/>
              </a:rPr>
              <a:t></a:t>
            </a:r>
            <a:r>
              <a:rPr sz="3450" i="1" spc="-97" baseline="1207" dirty="0">
                <a:latin typeface="Times New Roman"/>
                <a:cs typeface="Times New Roman"/>
              </a:rPr>
              <a:t> </a:t>
            </a:r>
            <a:r>
              <a:rPr sz="3300" i="1" baseline="1262" dirty="0">
                <a:latin typeface="Times New Roman"/>
                <a:cs typeface="Times New Roman"/>
              </a:rPr>
              <a:t>f </a:t>
            </a:r>
            <a:r>
              <a:rPr sz="1950" spc="-15" baseline="42735" dirty="0">
                <a:latin typeface="Times New Roman"/>
                <a:cs typeface="Times New Roman"/>
              </a:rPr>
              <a:t>2 </a:t>
            </a:r>
            <a:r>
              <a:rPr sz="3300" baseline="1262" dirty="0">
                <a:latin typeface="Symbol"/>
                <a:cs typeface="Symbol"/>
              </a:rPr>
              <a:t></a:t>
            </a:r>
            <a:r>
              <a:rPr sz="3300" baseline="1262" dirty="0">
                <a:latin typeface="Times New Roman"/>
                <a:cs typeface="Times New Roman"/>
              </a:rPr>
              <a:t> </a:t>
            </a:r>
            <a:r>
              <a:rPr sz="3450" i="1" spc="-82" baseline="1207" dirty="0">
                <a:latin typeface="Symbol"/>
                <a:cs typeface="Symbol"/>
              </a:rPr>
              <a:t></a:t>
            </a:r>
            <a:r>
              <a:rPr sz="3450" i="1" spc="-82" baseline="1207" dirty="0">
                <a:latin typeface="Times New Roman"/>
                <a:cs typeface="Times New Roman"/>
              </a:rPr>
              <a:t> </a:t>
            </a:r>
            <a:r>
              <a:rPr sz="3300" i="1" baseline="1262" dirty="0">
                <a:latin typeface="Times New Roman"/>
                <a:cs typeface="Times New Roman"/>
              </a:rPr>
              <a:t>f </a:t>
            </a:r>
            <a:r>
              <a:rPr sz="3300" baseline="1262" dirty="0">
                <a:latin typeface="Symbol"/>
                <a:cs typeface="Symbol"/>
              </a:rPr>
              <a:t></a:t>
            </a:r>
            <a:r>
              <a:rPr sz="3300" baseline="1262" dirty="0">
                <a:latin typeface="Times New Roman"/>
                <a:cs typeface="Times New Roman"/>
              </a:rPr>
              <a:t> </a:t>
            </a:r>
            <a:r>
              <a:rPr sz="3450" i="1" spc="-60" baseline="1207" dirty="0">
                <a:latin typeface="Symbol"/>
                <a:cs typeface="Symbol"/>
              </a:rPr>
              <a:t></a:t>
            </a:r>
            <a:r>
              <a:rPr sz="3450" i="1" spc="-60" baseline="1207" dirty="0">
                <a:latin typeface="Times New Roman"/>
                <a:cs typeface="Times New Roman"/>
              </a:rPr>
              <a:t> </a:t>
            </a:r>
            <a:r>
              <a:rPr sz="3300" baseline="1262" dirty="0">
                <a:latin typeface="Symbol"/>
                <a:cs typeface="Symbol"/>
              </a:rPr>
              <a:t></a:t>
            </a:r>
            <a:r>
              <a:rPr sz="3300" spc="150" baseline="1262" dirty="0">
                <a:latin typeface="Times New Roman"/>
                <a:cs typeface="Times New Roman"/>
              </a:rPr>
              <a:t> </a:t>
            </a:r>
            <a:r>
              <a:rPr sz="3300" baseline="1262" dirty="0">
                <a:latin typeface="Times New Roman"/>
                <a:cs typeface="Times New Roman"/>
              </a:rPr>
              <a:t>0</a:t>
            </a:r>
            <a:endParaRPr sz="3300" baseline="1262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71774" y="1676400"/>
                <a:ext cx="6406113" cy="1525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𝐾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80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zh-CN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4" y="1676400"/>
                <a:ext cx="6406113" cy="152554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8263" y="3611676"/>
                <a:ext cx="6119624" cy="928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63" y="3611676"/>
                <a:ext cx="6119624" cy="92839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41239" y="4892732"/>
                <a:ext cx="2635658" cy="940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39" y="4892732"/>
                <a:ext cx="2635658" cy="9400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742" y="142715"/>
            <a:ext cx="4358640" cy="88709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pc="-15" dirty="0"/>
              <a:t>Kruppa </a:t>
            </a:r>
            <a:r>
              <a:rPr spc="-10" dirty="0"/>
              <a:t>equations</a:t>
            </a:r>
          </a:p>
          <a:p>
            <a:pPr marR="5080" algn="r">
              <a:lnSpc>
                <a:spcPct val="100000"/>
              </a:lnSpc>
              <a:spcBef>
                <a:spcPts val="254"/>
              </a:spcBef>
            </a:pPr>
            <a:r>
              <a:rPr sz="1200" spc="-15" dirty="0"/>
              <a:t>[Faugeras </a:t>
            </a:r>
            <a:r>
              <a:rPr sz="1200" spc="-5" dirty="0"/>
              <a:t>et al.</a:t>
            </a:r>
            <a:r>
              <a:rPr sz="1200" spc="-30" dirty="0"/>
              <a:t> </a:t>
            </a:r>
            <a:r>
              <a:rPr sz="1200" dirty="0"/>
              <a:t>92]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12140" y="1612074"/>
            <a:ext cx="7939405" cy="258572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69900" marR="5080" indent="-457200">
              <a:lnSpc>
                <a:spcPts val="3329"/>
              </a:lnSpc>
              <a:spcBef>
                <a:spcPts val="2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Powerful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want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0" dirty="0">
                <a:latin typeface="Calibri"/>
                <a:cs typeface="Calibri"/>
              </a:rPr>
              <a:t>self-calibrate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15" dirty="0">
                <a:latin typeface="Calibri"/>
                <a:cs typeface="Calibri"/>
              </a:rPr>
              <a:t>cameras </a:t>
            </a:r>
            <a:r>
              <a:rPr sz="2800" spc="-5" dirty="0">
                <a:latin typeface="Calibri"/>
                <a:cs typeface="Calibri"/>
              </a:rPr>
              <a:t>with  unknown </a:t>
            </a:r>
            <a:r>
              <a:rPr sz="2800" spc="-20" dirty="0">
                <a:latin typeface="Calibri"/>
                <a:cs typeface="Calibri"/>
              </a:rPr>
              <a:t>focal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length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Limitations:</a:t>
            </a:r>
            <a:endParaRPr sz="28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5" dirty="0">
                <a:latin typeface="Calibri"/>
                <a:cs typeface="Calibri"/>
              </a:rPr>
              <a:t>Work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camera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pair</a:t>
            </a:r>
            <a:endParaRPr sz="28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5" dirty="0">
                <a:latin typeface="Calibri"/>
                <a:cs typeface="Calibri"/>
              </a:rPr>
              <a:t>Don’t </a:t>
            </a:r>
            <a:r>
              <a:rPr sz="2800" spc="-10" dirty="0">
                <a:latin typeface="Calibri"/>
                <a:cs typeface="Calibri"/>
              </a:rPr>
              <a:t>work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R=0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8433" y="4909507"/>
            <a:ext cx="982344" cy="504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i="1" spc="-10" dirty="0">
                <a:latin typeface="Times New Roman"/>
                <a:cs typeface="Times New Roman"/>
              </a:rPr>
              <a:t>F</a:t>
            </a:r>
            <a:r>
              <a:rPr sz="2300" i="1" spc="16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Symbol"/>
                <a:cs typeface="Symbol"/>
              </a:rPr>
              <a:t></a:t>
            </a:r>
            <a:r>
              <a:rPr sz="2300" spc="-145" dirty="0">
                <a:latin typeface="Times New Roman"/>
                <a:cs typeface="Times New Roman"/>
              </a:rPr>
              <a:t> </a:t>
            </a:r>
            <a:r>
              <a:rPr sz="3150" spc="-450" dirty="0">
                <a:latin typeface="Symbol"/>
                <a:cs typeface="Symbol"/>
              </a:rPr>
              <a:t></a:t>
            </a:r>
            <a:r>
              <a:rPr sz="2300" i="1" spc="5" dirty="0">
                <a:latin typeface="Times New Roman"/>
                <a:cs typeface="Times New Roman"/>
              </a:rPr>
              <a:t>e</a:t>
            </a:r>
            <a:r>
              <a:rPr sz="2300" spc="-40" dirty="0">
                <a:latin typeface="Times New Roman"/>
                <a:cs typeface="Times New Roman"/>
              </a:rPr>
              <a:t>'</a:t>
            </a:r>
            <a:r>
              <a:rPr sz="3150" spc="-100" dirty="0">
                <a:latin typeface="Symbol"/>
                <a:cs typeface="Symbol"/>
              </a:rPr>
              <a:t></a:t>
            </a:r>
            <a:r>
              <a:rPr sz="2025" spc="-15" baseline="-22633" dirty="0">
                <a:latin typeface="Symbol"/>
                <a:cs typeface="Symbol"/>
              </a:rPr>
              <a:t></a:t>
            </a:r>
            <a:endParaRPr sz="2025" baseline="-22633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881" y="4573770"/>
            <a:ext cx="1409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Unicode MS"/>
                <a:cs typeface="Arial Unicode MS"/>
              </a:rPr>
              <a:t>becomes </a:t>
            </a:r>
            <a:r>
              <a:rPr sz="1600" spc="35" dirty="0">
                <a:latin typeface="Arial Unicode MS"/>
                <a:cs typeface="Arial Unicode MS"/>
              </a:rPr>
              <a:t>trivial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3287" y="5090909"/>
            <a:ext cx="579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Unicode MS"/>
                <a:cs typeface="Arial Unicode MS"/>
              </a:rPr>
              <a:t>Si</a:t>
            </a:r>
            <a:r>
              <a:rPr sz="1600" spc="-20" dirty="0">
                <a:latin typeface="Arial Unicode MS"/>
                <a:cs typeface="Arial Unicode MS"/>
              </a:rPr>
              <a:t>n</a:t>
            </a:r>
            <a:r>
              <a:rPr sz="1600" spc="-40" dirty="0">
                <a:latin typeface="Arial Unicode MS"/>
                <a:cs typeface="Arial Unicode MS"/>
              </a:rPr>
              <a:t>c</a:t>
            </a:r>
            <a:r>
              <a:rPr sz="1600" spc="-5" dirty="0">
                <a:latin typeface="Arial Unicode MS"/>
                <a:cs typeface="Arial Unicode MS"/>
              </a:rPr>
              <a:t>e</a:t>
            </a:r>
            <a:r>
              <a:rPr sz="1600" spc="40" dirty="0">
                <a:latin typeface="Arial Unicode MS"/>
                <a:cs typeface="Arial Unicode MS"/>
              </a:rPr>
              <a:t>: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539" y="4391966"/>
            <a:ext cx="3813810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0" spc="22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3000" spc="-322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E</a:t>
            </a:r>
            <a:r>
              <a:rPr sz="3000" spc="97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q.</a:t>
            </a:r>
            <a:r>
              <a:rPr sz="3000" spc="7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3000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r>
              <a:rPr sz="3000" spc="172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0</a:t>
            </a:r>
            <a:r>
              <a:rPr sz="3000" spc="225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]</a:t>
            </a:r>
            <a:r>
              <a:rPr sz="3000" spc="300" baseline="6944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3250" spc="-465" dirty="0">
                <a:latin typeface="Symbol"/>
                <a:cs typeface="Symbol"/>
              </a:rPr>
              <a:t></a:t>
            </a:r>
            <a:r>
              <a:rPr sz="2400" i="1" spc="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'</a:t>
            </a:r>
            <a:r>
              <a:rPr sz="3250" spc="-95" dirty="0">
                <a:latin typeface="Symbol"/>
                <a:cs typeface="Symbol"/>
              </a:rPr>
              <a:t></a:t>
            </a:r>
            <a:r>
              <a:rPr sz="2100" spc="-67" baseline="-23809" dirty="0">
                <a:latin typeface="Symbol"/>
                <a:cs typeface="Symbol"/>
              </a:rPr>
              <a:t></a:t>
            </a:r>
            <a:r>
              <a:rPr sz="2500" i="1" spc="-80" dirty="0">
                <a:latin typeface="Symbol"/>
                <a:cs typeface="Symbol"/>
              </a:rPr>
              <a:t>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100" spc="-30" baseline="41666" dirty="0">
                <a:latin typeface="Symbol"/>
                <a:cs typeface="Symbol"/>
              </a:rPr>
              <a:t></a:t>
            </a:r>
            <a:r>
              <a:rPr sz="2100" spc="-7" baseline="41666" dirty="0">
                <a:latin typeface="Times New Roman"/>
                <a:cs typeface="Times New Roman"/>
              </a:rPr>
              <a:t>1</a:t>
            </a:r>
            <a:r>
              <a:rPr sz="2100" spc="-15" baseline="41666" dirty="0">
                <a:latin typeface="Times New Roman"/>
                <a:cs typeface="Times New Roman"/>
              </a:rPr>
              <a:t> </a:t>
            </a:r>
            <a:r>
              <a:rPr sz="3250" spc="-465" dirty="0">
                <a:latin typeface="Symbol"/>
                <a:cs typeface="Symbol"/>
              </a:rPr>
              <a:t></a:t>
            </a:r>
            <a:r>
              <a:rPr sz="2400" i="1" spc="5" dirty="0">
                <a:latin typeface="Times New Roman"/>
                <a:cs typeface="Times New Roman"/>
              </a:rPr>
              <a:t>e</a:t>
            </a:r>
            <a:r>
              <a:rPr sz="2400" spc="-40" dirty="0">
                <a:latin typeface="Times New Roman"/>
                <a:cs typeface="Times New Roman"/>
              </a:rPr>
              <a:t>'</a:t>
            </a:r>
            <a:r>
              <a:rPr sz="3250" spc="-95" dirty="0">
                <a:latin typeface="Symbol"/>
                <a:cs typeface="Symbol"/>
              </a:rPr>
              <a:t></a:t>
            </a:r>
            <a:r>
              <a:rPr sz="2100" spc="52" baseline="-23809" dirty="0">
                <a:latin typeface="Symbol"/>
                <a:cs typeface="Symbol"/>
              </a:rPr>
              <a:t></a:t>
            </a:r>
            <a:r>
              <a:rPr sz="2400" spc="-10" dirty="0">
                <a:latin typeface="Symbol"/>
                <a:cs typeface="Symbol"/>
              </a:rPr>
              <a:t>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Times New Roman"/>
                <a:cs typeface="Times New Roman"/>
              </a:rPr>
              <a:t>F</a:t>
            </a:r>
            <a:r>
              <a:rPr sz="2400" i="1" spc="25" dirty="0">
                <a:latin typeface="Times New Roman"/>
                <a:cs typeface="Times New Roman"/>
              </a:rPr>
              <a:t> </a:t>
            </a:r>
            <a:r>
              <a:rPr sz="2500" i="1" spc="-80" dirty="0">
                <a:latin typeface="Symbol"/>
                <a:cs typeface="Symbol"/>
              </a:rPr>
              <a:t></a:t>
            </a:r>
            <a:r>
              <a:rPr sz="2500" spc="-385" dirty="0">
                <a:latin typeface="Times New Roman"/>
                <a:cs typeface="Times New Roman"/>
              </a:rPr>
              <a:t> </a:t>
            </a:r>
            <a:r>
              <a:rPr sz="2100" spc="-30" baseline="41666" dirty="0">
                <a:latin typeface="Symbol"/>
                <a:cs typeface="Symbol"/>
              </a:rPr>
              <a:t></a:t>
            </a:r>
            <a:r>
              <a:rPr sz="2100" spc="60" baseline="41666" dirty="0">
                <a:latin typeface="Times New Roman"/>
                <a:cs typeface="Times New Roman"/>
              </a:rPr>
              <a:t>1</a:t>
            </a:r>
            <a:r>
              <a:rPr sz="2400" i="1" spc="245" dirty="0">
                <a:latin typeface="Times New Roman"/>
                <a:cs typeface="Times New Roman"/>
              </a:rPr>
              <a:t>F</a:t>
            </a:r>
            <a:r>
              <a:rPr sz="2100" i="1" spc="-15" baseline="41666" dirty="0">
                <a:latin typeface="Times New Roman"/>
                <a:cs typeface="Times New Roman"/>
              </a:rPr>
              <a:t>T</a:t>
            </a:r>
            <a:endParaRPr sz="2100" baseline="41666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389" y="113474"/>
            <a:ext cx="3419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Self-calibration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83540" y="1372931"/>
            <a:ext cx="7515225" cy="252031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200" spc="-20" dirty="0">
                <a:latin typeface="Calibri"/>
                <a:cs typeface="Calibri"/>
              </a:rPr>
              <a:t>Several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approaches: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90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Use </a:t>
            </a:r>
            <a:r>
              <a:rPr sz="2800" spc="-10" dirty="0">
                <a:latin typeface="Calibri"/>
                <a:cs typeface="Calibri"/>
              </a:rPr>
              <a:t>single-view </a:t>
            </a:r>
            <a:r>
              <a:rPr sz="2800" spc="-15" dirty="0">
                <a:latin typeface="Calibri"/>
                <a:cs typeface="Calibri"/>
              </a:rPr>
              <a:t>metrology constraints </a:t>
            </a:r>
            <a:r>
              <a:rPr sz="2800" spc="-10" dirty="0">
                <a:latin typeface="Calibri"/>
                <a:cs typeface="Calibri"/>
              </a:rPr>
              <a:t>(lecture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0" dirty="0">
                <a:latin typeface="Calibri"/>
                <a:cs typeface="Calibri"/>
              </a:rPr>
              <a:t>Direct approach (Kruppa </a:t>
            </a:r>
            <a:r>
              <a:rPr sz="2800" spc="-15" dirty="0">
                <a:latin typeface="Calibri"/>
                <a:cs typeface="Calibri"/>
              </a:rPr>
              <a:t>Eqs)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Algebraic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Stratified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approach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2340" y="920439"/>
            <a:ext cx="227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 </a:t>
            </a:r>
            <a:r>
              <a:rPr sz="1200" spc="-10" dirty="0">
                <a:latin typeface="Calibri"/>
                <a:cs typeface="Calibri"/>
              </a:rPr>
              <a:t>Chapters </a:t>
            </a:r>
            <a:r>
              <a:rPr sz="1200" dirty="0">
                <a:latin typeface="Calibri"/>
                <a:cs typeface="Calibri"/>
              </a:rPr>
              <a:t>19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3048000"/>
            <a:ext cx="8458200" cy="457200"/>
          </a:xfrm>
          <a:custGeom>
            <a:avLst/>
            <a:gdLst/>
            <a:ahLst/>
            <a:cxnLst/>
            <a:rect l="l" t="t" r="r" b="b"/>
            <a:pathLst>
              <a:path w="8458200" h="457200">
                <a:moveTo>
                  <a:pt x="0" y="0"/>
                </a:moveTo>
                <a:lnTo>
                  <a:pt x="8458200" y="0"/>
                </a:lnTo>
                <a:lnTo>
                  <a:pt x="8458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939" y="189674"/>
            <a:ext cx="4414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Calibri"/>
                <a:cs typeface="Calibri"/>
              </a:rPr>
              <a:t>Algebraic</a:t>
            </a:r>
            <a:r>
              <a:rPr sz="4400" spc="-3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approach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Multi-view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535" y="1259504"/>
            <a:ext cx="6965950" cy="132728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90"/>
              </a:spcBef>
              <a:tabLst>
                <a:tab pos="648843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projective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reconstruction</a:t>
            </a:r>
            <a:r>
              <a:rPr sz="2400" spc="80" dirty="0">
                <a:latin typeface="Calibri"/>
                <a:cs typeface="Calibri"/>
              </a:rPr>
              <a:t> </a:t>
            </a:r>
            <a:endParaRPr sz="4425" baseline="7532" dirty="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330"/>
              </a:spcBef>
            </a:pPr>
            <a:endParaRPr lang="en-US" sz="2400" spc="-5" dirty="0" smtClean="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330"/>
              </a:spcBef>
            </a:pPr>
            <a:r>
              <a:rPr sz="2400" spc="-5" dirty="0" smtClean="0">
                <a:latin typeface="Calibri"/>
                <a:cs typeface="Calibri"/>
              </a:rPr>
              <a:t>Let </a:t>
            </a:r>
            <a:r>
              <a:rPr sz="2400" dirty="0" smtClean="0">
                <a:latin typeface="Calibri"/>
                <a:cs typeface="Calibri"/>
              </a:rPr>
              <a:t>H be a </a:t>
            </a:r>
            <a:r>
              <a:rPr sz="2400" spc="-15" dirty="0" err="1" smtClean="0">
                <a:latin typeface="Calibri"/>
                <a:cs typeface="Calibri"/>
              </a:rPr>
              <a:t>homography</a:t>
            </a:r>
            <a:r>
              <a:rPr sz="2400" spc="-15" dirty="0" smtClean="0">
                <a:latin typeface="Calibri"/>
                <a:cs typeface="Calibri"/>
              </a:rPr>
              <a:t> </a:t>
            </a:r>
            <a:r>
              <a:rPr sz="2400" spc="-5" dirty="0" smtClean="0">
                <a:latin typeface="Calibri"/>
                <a:cs typeface="Calibri"/>
              </a:rPr>
              <a:t>such</a:t>
            </a:r>
            <a:r>
              <a:rPr sz="2400" spc="-25" dirty="0" smtClean="0">
                <a:latin typeface="Calibri"/>
                <a:cs typeface="Calibri"/>
              </a:rPr>
              <a:t> </a:t>
            </a:r>
            <a:r>
              <a:rPr sz="2400" spc="-10" dirty="0" smtClean="0">
                <a:latin typeface="Calibri"/>
                <a:cs typeface="Calibri"/>
              </a:rPr>
              <a:t>that: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347" y="2700079"/>
            <a:ext cx="424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First </a:t>
            </a:r>
            <a:r>
              <a:rPr sz="2000" spc="-10" dirty="0">
                <a:latin typeface="Calibri"/>
                <a:cs typeface="Calibri"/>
              </a:rPr>
              <a:t>perspective camera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canonical</a:t>
            </a:r>
            <a:r>
              <a:rPr sz="2000" spc="-5" dirty="0" smtClean="0">
                <a:latin typeface="Calibri"/>
                <a:cs typeface="Calibri"/>
              </a:rPr>
              <a:t>:</a:t>
            </a:r>
            <a:r>
              <a:rPr sz="2000" spc="210" dirty="0" smtClean="0">
                <a:latin typeface="Calibri"/>
                <a:cs typeface="Calibri"/>
              </a:rPr>
              <a:t> </a:t>
            </a:r>
            <a:endParaRPr sz="4425" i="1" spc="-1019" baseline="-7532" dirty="0" smtClean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352" y="3226652"/>
            <a:ext cx="589534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0" dirty="0">
                <a:latin typeface="Calibri"/>
                <a:cs typeface="Calibri"/>
              </a:rPr>
              <a:t>i</a:t>
            </a:r>
            <a:r>
              <a:rPr sz="1950" spc="0" baseline="25641" dirty="0">
                <a:latin typeface="Calibri"/>
                <a:cs typeface="Calibri"/>
              </a:rPr>
              <a:t>th </a:t>
            </a:r>
            <a:r>
              <a:rPr sz="2000" spc="-10" dirty="0">
                <a:latin typeface="Calibri"/>
                <a:cs typeface="Calibri"/>
              </a:rPr>
              <a:t>perspective reconstruction </a:t>
            </a:r>
            <a:r>
              <a:rPr sz="2000" spc="-5" dirty="0">
                <a:latin typeface="Calibri"/>
                <a:cs typeface="Calibri"/>
              </a:rPr>
              <a:t>of the </a:t>
            </a:r>
            <a:r>
              <a:rPr sz="2000" spc="-10" dirty="0">
                <a:latin typeface="Calibri"/>
                <a:cs typeface="Calibri"/>
              </a:rPr>
              <a:t>camera </a:t>
            </a:r>
            <a:r>
              <a:rPr sz="2000" spc="-5" dirty="0">
                <a:latin typeface="Calibri"/>
                <a:cs typeface="Calibri"/>
              </a:rPr>
              <a:t>(known):</a:t>
            </a:r>
            <a:r>
              <a:rPr sz="2000" spc="125" dirty="0">
                <a:latin typeface="Calibri"/>
                <a:cs typeface="Calibri"/>
              </a:rPr>
              <a:t> </a:t>
            </a:r>
            <a:endParaRPr sz="4050" spc="-1207" baseline="-823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90933" y="2543152"/>
            <a:ext cx="15220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       </a:t>
            </a: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77844" y="3654403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540" y="4612449"/>
            <a:ext cx="954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80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1643" y="5540180"/>
            <a:ext cx="1720214" cy="38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14] </a:t>
            </a:r>
            <a:r>
              <a:rPr lang="en-US" sz="3525" i="1" baseline="-5910" dirty="0" smtClean="0">
                <a:latin typeface="Times New Roman"/>
                <a:cs typeface="Times New Roman"/>
              </a:rPr>
              <a:t> </a:t>
            </a:r>
            <a:endParaRPr sz="3525" baseline="7092" dirty="0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36776" y="5384816"/>
            <a:ext cx="2950845" cy="92138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4050" i="1" spc="22" baseline="4115" dirty="0">
                <a:latin typeface="Times New Roman"/>
                <a:cs typeface="Times New Roman"/>
              </a:rPr>
              <a:t>p </a:t>
            </a:r>
            <a:r>
              <a:rPr sz="1800" spc="-65" dirty="0">
                <a:latin typeface="Arial Unicode MS"/>
                <a:cs typeface="Arial Unicode MS"/>
              </a:rPr>
              <a:t>is </a:t>
            </a:r>
            <a:r>
              <a:rPr sz="1800" spc="25" dirty="0">
                <a:latin typeface="Arial Unicode MS"/>
                <a:cs typeface="Arial Unicode MS"/>
              </a:rPr>
              <a:t>an </a:t>
            </a:r>
            <a:r>
              <a:rPr sz="1800" spc="0" dirty="0">
                <a:latin typeface="Arial Unicode MS"/>
                <a:cs typeface="Arial Unicode MS"/>
              </a:rPr>
              <a:t>unknown </a:t>
            </a:r>
            <a:r>
              <a:rPr sz="1800" spc="100" dirty="0">
                <a:latin typeface="Arial Unicode MS"/>
                <a:cs typeface="Arial Unicode MS"/>
              </a:rPr>
              <a:t>3x1</a:t>
            </a:r>
            <a:r>
              <a:rPr sz="1800" spc="204" dirty="0">
                <a:latin typeface="Arial Unicode MS"/>
                <a:cs typeface="Arial Unicode MS"/>
              </a:rPr>
              <a:t> </a:t>
            </a:r>
            <a:r>
              <a:rPr sz="1800" spc="5" dirty="0">
                <a:latin typeface="Arial Unicode MS"/>
                <a:cs typeface="Arial Unicode MS"/>
              </a:rPr>
              <a:t>vector</a:t>
            </a:r>
            <a:endParaRPr sz="1800">
              <a:latin typeface="Arial Unicode MS"/>
              <a:cs typeface="Arial Unicode MS"/>
            </a:endParaRPr>
          </a:p>
          <a:p>
            <a:pPr marL="50165">
              <a:lnSpc>
                <a:spcPct val="100000"/>
              </a:lnSpc>
              <a:spcBef>
                <a:spcPts val="590"/>
              </a:spcBef>
            </a:pPr>
            <a:r>
              <a:rPr sz="2000" spc="-5" dirty="0">
                <a:latin typeface="Calibri"/>
                <a:cs typeface="Calibri"/>
              </a:rPr>
              <a:t>K</a:t>
            </a:r>
            <a:r>
              <a:rPr sz="1950" spc="-7" baseline="-1923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…K</a:t>
            </a:r>
            <a:r>
              <a:rPr sz="1950" spc="-7" baseline="-19230" dirty="0">
                <a:latin typeface="Calibri"/>
                <a:cs typeface="Calibri"/>
              </a:rPr>
              <a:t>m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unknown</a:t>
            </a:r>
            <a:endParaRPr sz="20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949484" y="1066800"/>
                <a:ext cx="1232197" cy="516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84" y="1066800"/>
                <a:ext cx="1232197" cy="516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7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231345" y="3204530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45" y="3204530"/>
                <a:ext cx="1896032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96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09934" y="5318858"/>
                <a:ext cx="2488823" cy="825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934" y="5318858"/>
                <a:ext cx="2488823" cy="82554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535940" y="5415054"/>
            <a:ext cx="2360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How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unknowns?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221" y="6140451"/>
            <a:ext cx="2323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How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equations?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02939" y="5386025"/>
            <a:ext cx="3404235" cy="110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184150">
              <a:lnSpc>
                <a:spcPts val="2620"/>
              </a:lnSpc>
              <a:spcBef>
                <a:spcPts val="95"/>
              </a:spcBef>
              <a:buChar char="•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3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290" dirty="0">
                <a:latin typeface="Calibri"/>
                <a:cs typeface="Calibri"/>
              </a:rPr>
              <a:t> </a:t>
            </a:r>
            <a:r>
              <a:rPr sz="3300" i="1" spc="0" baseline="-2525" dirty="0">
                <a:latin typeface="Times New Roman"/>
                <a:cs typeface="Times New Roman"/>
              </a:rPr>
              <a:t>p</a:t>
            </a:r>
            <a:endParaRPr sz="3300" baseline="-2525" dirty="0">
              <a:latin typeface="Times New Roman"/>
              <a:cs typeface="Times New Roman"/>
            </a:endParaRPr>
          </a:p>
          <a:p>
            <a:pPr marL="297815" indent="-184150">
              <a:lnSpc>
                <a:spcPts val="2380"/>
              </a:lnSpc>
              <a:buChar char="•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5 m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</a:t>
            </a:r>
            <a:r>
              <a:rPr sz="1950" spc="-7" baseline="-1923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…K</a:t>
            </a:r>
            <a:r>
              <a:rPr sz="1950" spc="-7" baseline="-19230" dirty="0">
                <a:latin typeface="Calibri"/>
                <a:cs typeface="Calibri"/>
              </a:rPr>
              <a:t>m</a:t>
            </a:r>
            <a:endParaRPr sz="1950" baseline="-1923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000" dirty="0">
                <a:latin typeface="Calibri"/>
                <a:cs typeface="Calibri"/>
              </a:rPr>
              <a:t>5 </a:t>
            </a:r>
            <a:r>
              <a:rPr sz="2000" spc="-5" dirty="0">
                <a:latin typeface="Calibri"/>
                <a:cs typeface="Calibri"/>
              </a:rPr>
              <a:t>independent equations </a:t>
            </a:r>
            <a:r>
              <a:rPr sz="1400" spc="-5" dirty="0">
                <a:latin typeface="Calibri"/>
                <a:cs typeface="Calibri"/>
              </a:rPr>
              <a:t>[per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view]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540" y="4612449"/>
            <a:ext cx="954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80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Multi-view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2535" y="189674"/>
            <a:ext cx="556387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latin typeface="Calibri"/>
                <a:cs typeface="Calibri"/>
              </a:rPr>
              <a:t>Algebraic</a:t>
            </a:r>
            <a:r>
              <a:rPr sz="4400" spc="-20" dirty="0">
                <a:latin typeface="Calibri"/>
                <a:cs typeface="Calibri"/>
              </a:rPr>
              <a:t> </a:t>
            </a:r>
            <a:r>
              <a:rPr sz="4400" spc="-10" dirty="0">
                <a:latin typeface="Calibri"/>
                <a:cs typeface="Calibri"/>
              </a:rPr>
              <a:t>approach</a:t>
            </a:r>
            <a:endParaRPr sz="4400">
              <a:latin typeface="Calibri"/>
              <a:cs typeface="Calibri"/>
            </a:endParaRPr>
          </a:p>
          <a:p>
            <a:pPr marL="25400" marR="5080" indent="-12700">
              <a:lnSpc>
                <a:spcPct val="161000"/>
              </a:lnSpc>
              <a:spcBef>
                <a:spcPts val="1925"/>
              </a:spcBef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projective reconstruction  </a:t>
            </a: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dirty="0">
                <a:latin typeface="Calibri"/>
                <a:cs typeface="Calibri"/>
              </a:rPr>
              <a:t>H be a </a:t>
            </a:r>
            <a:r>
              <a:rPr sz="2400" spc="-15" dirty="0">
                <a:latin typeface="Calibri"/>
                <a:cs typeface="Calibri"/>
              </a:rPr>
              <a:t>homography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2787" y="2712216"/>
            <a:ext cx="424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First </a:t>
            </a:r>
            <a:r>
              <a:rPr sz="2000" spc="-10" dirty="0">
                <a:latin typeface="Calibri"/>
                <a:cs typeface="Calibri"/>
              </a:rPr>
              <a:t>perspective camera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canonical</a:t>
            </a:r>
            <a:r>
              <a:rPr sz="2000" spc="-5" dirty="0" smtClean="0">
                <a:latin typeface="Calibri"/>
                <a:cs typeface="Calibri"/>
              </a:rPr>
              <a:t>:</a:t>
            </a:r>
            <a:endParaRPr sz="4425" baseline="5649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2787" y="3150067"/>
            <a:ext cx="589534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0" dirty="0">
                <a:latin typeface="Calibri"/>
                <a:cs typeface="Calibri"/>
              </a:rPr>
              <a:t>i</a:t>
            </a:r>
            <a:r>
              <a:rPr sz="1950" spc="0" baseline="25641" dirty="0">
                <a:latin typeface="Calibri"/>
                <a:cs typeface="Calibri"/>
              </a:rPr>
              <a:t>th </a:t>
            </a:r>
            <a:r>
              <a:rPr sz="2000" spc="-10" dirty="0">
                <a:latin typeface="Calibri"/>
                <a:cs typeface="Calibri"/>
              </a:rPr>
              <a:t>perspective reconstruction </a:t>
            </a:r>
            <a:r>
              <a:rPr sz="2000" spc="-5" dirty="0">
                <a:latin typeface="Calibri"/>
                <a:cs typeface="Calibri"/>
              </a:rPr>
              <a:t>of the </a:t>
            </a:r>
            <a:r>
              <a:rPr sz="2000" spc="-10" dirty="0">
                <a:latin typeface="Calibri"/>
                <a:cs typeface="Calibri"/>
              </a:rPr>
              <a:t>camera </a:t>
            </a:r>
            <a:r>
              <a:rPr sz="2000" spc="-5" dirty="0">
                <a:latin typeface="Calibri"/>
                <a:cs typeface="Calibri"/>
              </a:rPr>
              <a:t>(known</a:t>
            </a:r>
            <a:r>
              <a:rPr sz="2000" spc="-5" dirty="0" smtClean="0">
                <a:latin typeface="Calibri"/>
                <a:cs typeface="Calibri"/>
              </a:rPr>
              <a:t>):</a:t>
            </a:r>
            <a:endParaRPr sz="4050" baseline="7201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90933" y="2543152"/>
            <a:ext cx="15220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4425" baseline="-4708" dirty="0" smtClean="0">
                <a:latin typeface="Times New Roman"/>
                <a:cs typeface="Times New Roman"/>
              </a:rPr>
              <a:t>     </a:t>
            </a:r>
            <a:r>
              <a:rPr sz="4425" baseline="-4708" dirty="0" smtClean="0"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77844" y="3654403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blipFill rotWithShape="1">
                <a:blip r:embed="rId2"/>
                <a:stretch>
                  <a:fillRect t="-6494" r="-67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231345" y="3204530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45" y="3204530"/>
                <a:ext cx="1896032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96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535940" y="5277855"/>
            <a:ext cx="2360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How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unknowns?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221" y="5959665"/>
            <a:ext cx="2323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How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equations?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2939" y="5248826"/>
            <a:ext cx="3404235" cy="1062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184150">
              <a:lnSpc>
                <a:spcPts val="2620"/>
              </a:lnSpc>
              <a:spcBef>
                <a:spcPts val="95"/>
              </a:spcBef>
              <a:buChar char="•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3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290" dirty="0">
                <a:latin typeface="Calibri"/>
                <a:cs typeface="Calibri"/>
              </a:rPr>
              <a:t> </a:t>
            </a:r>
            <a:r>
              <a:rPr sz="3300" i="1" spc="0" baseline="-2525" dirty="0">
                <a:latin typeface="Times New Roman"/>
                <a:cs typeface="Times New Roman"/>
              </a:rPr>
              <a:t>p</a:t>
            </a:r>
            <a:endParaRPr sz="3300" baseline="-2525">
              <a:latin typeface="Times New Roman"/>
              <a:cs typeface="Times New Roman"/>
            </a:endParaRPr>
          </a:p>
          <a:p>
            <a:pPr marL="297815" indent="-184150">
              <a:lnSpc>
                <a:spcPts val="2380"/>
              </a:lnSpc>
              <a:buChar char="•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5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000" dirty="0">
                <a:latin typeface="Calibri"/>
                <a:cs typeface="Calibri"/>
              </a:rPr>
              <a:t>5 </a:t>
            </a:r>
            <a:r>
              <a:rPr sz="2000" spc="-5" dirty="0">
                <a:latin typeface="Calibri"/>
                <a:cs typeface="Calibri"/>
              </a:rPr>
              <a:t>independent equations </a:t>
            </a:r>
            <a:r>
              <a:rPr sz="1400" spc="-5" dirty="0">
                <a:latin typeface="Calibri"/>
                <a:cs typeface="Calibri"/>
              </a:rPr>
              <a:t>[per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view]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" y="4612449"/>
            <a:ext cx="95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97939" y="189674"/>
            <a:ext cx="4414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Algebraic</a:t>
            </a:r>
            <a:r>
              <a:rPr sz="4400" spc="-35" dirty="0"/>
              <a:t> </a:t>
            </a:r>
            <a:r>
              <a:rPr sz="4400" dirty="0"/>
              <a:t>approach</a:t>
            </a:r>
            <a:endParaRPr sz="4400"/>
          </a:p>
        </p:txBody>
      </p:sp>
      <p:sp>
        <p:nvSpPr>
          <p:cNvPr id="16" name="object 16"/>
          <p:cNvSpPr txBox="1"/>
          <p:nvPr/>
        </p:nvSpPr>
        <p:spPr>
          <a:xfrm>
            <a:off x="5946140" y="464609"/>
            <a:ext cx="2586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Multi-view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approach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140" y="6340665"/>
            <a:ext cx="6360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libri"/>
                <a:cs typeface="Calibri"/>
              </a:rPr>
              <a:t>We </a:t>
            </a:r>
            <a:r>
              <a:rPr sz="2000" spc="-5" dirty="0">
                <a:latin typeface="Calibri"/>
                <a:cs typeface="Calibri"/>
              </a:rPr>
              <a:t>need </a:t>
            </a:r>
            <a:r>
              <a:rPr sz="2000" spc="-10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least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10" dirty="0">
                <a:latin typeface="Calibri"/>
                <a:cs typeface="Calibri"/>
              </a:rPr>
              <a:t>views to solve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self-calibration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problem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535" y="1328084"/>
            <a:ext cx="5563870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projective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reconstruction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755"/>
              </a:spcBef>
            </a:pP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dirty="0">
                <a:latin typeface="Calibri"/>
                <a:cs typeface="Calibri"/>
              </a:rPr>
              <a:t>H be a </a:t>
            </a:r>
            <a:r>
              <a:rPr sz="2400" spc="-15" dirty="0">
                <a:latin typeface="Calibri"/>
                <a:cs typeface="Calibri"/>
              </a:rPr>
              <a:t>homography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4993" y="2719539"/>
            <a:ext cx="424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libri"/>
                <a:cs typeface="Calibri"/>
              </a:rPr>
              <a:t>First </a:t>
            </a:r>
            <a:r>
              <a:rPr sz="2000" spc="-10" dirty="0">
                <a:latin typeface="Calibri"/>
                <a:cs typeface="Calibri"/>
              </a:rPr>
              <a:t>perspective camera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canonical</a:t>
            </a:r>
            <a:r>
              <a:rPr sz="2000" spc="-5" dirty="0" smtClean="0">
                <a:latin typeface="Calibri"/>
                <a:cs typeface="Calibri"/>
              </a:rPr>
              <a:t>:</a:t>
            </a:r>
            <a:endParaRPr sz="4425" baseline="5649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903" y="3102424"/>
            <a:ext cx="5895340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0" dirty="0">
                <a:latin typeface="Calibri"/>
                <a:cs typeface="Calibri"/>
              </a:rPr>
              <a:t>i</a:t>
            </a:r>
            <a:r>
              <a:rPr sz="1950" spc="0" baseline="25641" dirty="0">
                <a:latin typeface="Calibri"/>
                <a:cs typeface="Calibri"/>
              </a:rPr>
              <a:t>th </a:t>
            </a:r>
            <a:r>
              <a:rPr sz="2000" spc="-10" dirty="0">
                <a:latin typeface="Calibri"/>
                <a:cs typeface="Calibri"/>
              </a:rPr>
              <a:t>perspective reconstruction </a:t>
            </a:r>
            <a:r>
              <a:rPr sz="2000" spc="-5" dirty="0">
                <a:latin typeface="Calibri"/>
                <a:cs typeface="Calibri"/>
              </a:rPr>
              <a:t>of the </a:t>
            </a:r>
            <a:r>
              <a:rPr sz="2000" spc="-10" dirty="0">
                <a:latin typeface="Calibri"/>
                <a:cs typeface="Calibri"/>
              </a:rPr>
              <a:t>camera </a:t>
            </a:r>
            <a:r>
              <a:rPr sz="2000" spc="-5" dirty="0">
                <a:latin typeface="Calibri"/>
                <a:cs typeface="Calibri"/>
              </a:rPr>
              <a:t>(known):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lang="en-US" sz="4050" spc="-1207" baseline="-8230" dirty="0" smtClean="0">
                <a:latin typeface="Times New Roman"/>
                <a:cs typeface="Times New Roman"/>
              </a:rPr>
              <a:t> </a:t>
            </a:r>
            <a:endParaRPr sz="4050" baseline="7201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4863" y="2691951"/>
            <a:ext cx="149225" cy="859790"/>
          </a:xfrm>
          <a:custGeom>
            <a:avLst/>
            <a:gdLst/>
            <a:ahLst/>
            <a:cxnLst/>
            <a:rect l="l" t="t" r="r" b="b"/>
            <a:pathLst>
              <a:path w="149225" h="859789">
                <a:moveTo>
                  <a:pt x="149200" y="859434"/>
                </a:moveTo>
                <a:lnTo>
                  <a:pt x="120162" y="854443"/>
                </a:lnTo>
                <a:lnTo>
                  <a:pt x="96449" y="840832"/>
                </a:lnTo>
                <a:lnTo>
                  <a:pt x="80462" y="820644"/>
                </a:lnTo>
                <a:lnTo>
                  <a:pt x="74600" y="795923"/>
                </a:lnTo>
                <a:lnTo>
                  <a:pt x="74600" y="493227"/>
                </a:lnTo>
                <a:lnTo>
                  <a:pt x="68737" y="468506"/>
                </a:lnTo>
                <a:lnTo>
                  <a:pt x="52750" y="448318"/>
                </a:lnTo>
                <a:lnTo>
                  <a:pt x="29037" y="434707"/>
                </a:lnTo>
                <a:lnTo>
                  <a:pt x="0" y="429717"/>
                </a:lnTo>
                <a:lnTo>
                  <a:pt x="29037" y="424726"/>
                </a:lnTo>
                <a:lnTo>
                  <a:pt x="52750" y="411115"/>
                </a:lnTo>
                <a:lnTo>
                  <a:pt x="68737" y="390927"/>
                </a:lnTo>
                <a:lnTo>
                  <a:pt x="74600" y="366206"/>
                </a:lnTo>
                <a:lnTo>
                  <a:pt x="74600" y="63510"/>
                </a:lnTo>
                <a:lnTo>
                  <a:pt x="80462" y="38789"/>
                </a:lnTo>
                <a:lnTo>
                  <a:pt x="96449" y="18601"/>
                </a:lnTo>
                <a:lnTo>
                  <a:pt x="120162" y="4990"/>
                </a:lnTo>
                <a:lnTo>
                  <a:pt x="1492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290933" y="2543152"/>
            <a:ext cx="152209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lang="en-US" sz="4425" baseline="-4708" dirty="0" smtClean="0">
                <a:latin typeface="Times New Roman"/>
                <a:cs typeface="Times New Roman"/>
              </a:rPr>
              <a:t>    </a:t>
            </a: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-2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30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3978" y="3654403"/>
            <a:ext cx="8655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16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000">
              <a:latin typeface="Arial Unicode MS"/>
              <a:cs typeface="Arial Unicode MS"/>
            </a:endParaRPr>
          </a:p>
          <a:p>
            <a:pPr marL="12700">
              <a:lnSpc>
                <a:spcPts val="2640"/>
              </a:lnSpc>
              <a:tabLst>
                <a:tab pos="5259070" algn="l"/>
              </a:tabLst>
            </a:pP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Assume all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camera </a:t>
            </a:r>
            <a:r>
              <a:rPr sz="2400" spc="-5" dirty="0">
                <a:solidFill>
                  <a:srgbClr val="0000FF"/>
                </a:solidFill>
                <a:latin typeface="Calibri"/>
                <a:cs typeface="Calibri"/>
              </a:rPr>
              <a:t>matrices</a:t>
            </a:r>
            <a:r>
              <a:rPr sz="2400" spc="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/>
                <a:cs typeface="Calibri"/>
              </a:rPr>
              <a:t>are</a:t>
            </a:r>
            <a:r>
              <a:rPr sz="24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identical:	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19097" dirty="0">
                <a:solidFill>
                  <a:srgbClr val="0000F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= K</a:t>
            </a:r>
            <a:r>
              <a:rPr sz="2400" baseline="-19097" dirty="0">
                <a:solidFill>
                  <a:srgbClr val="0000F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… =</a:t>
            </a:r>
            <a:r>
              <a:rPr sz="2400" spc="-1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sz="2400" baseline="-19097" dirty="0">
                <a:latin typeface="Times New Roman"/>
                <a:cs typeface="Times New Roman"/>
              </a:rPr>
              <a:t>m</a:t>
            </a:r>
            <a:endParaRPr sz="2400" baseline="-190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72" y="2644167"/>
                <a:ext cx="1813317" cy="471347"/>
              </a:xfrm>
              <a:prstGeom prst="rect">
                <a:avLst/>
              </a:prstGeom>
              <a:blipFill rotWithShape="1">
                <a:blip r:embed="rId2"/>
                <a:stretch>
                  <a:fillRect t="-6494" r="-671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103964" y="3167096"/>
                <a:ext cx="1896032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64" y="3167096"/>
                <a:ext cx="1896032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96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33" y="4536585"/>
                <a:ext cx="5133649" cy="481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=2…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15" y="4690719"/>
                <a:ext cx="108241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339" y="224345"/>
            <a:ext cx="40049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Algebraic</a:t>
            </a:r>
            <a:r>
              <a:rPr sz="4000" spc="-80" dirty="0"/>
              <a:t> </a:t>
            </a:r>
            <a:r>
              <a:rPr sz="4000" spc="-5" dirty="0"/>
              <a:t>approach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3540" y="1231074"/>
            <a:ext cx="7399655" cy="70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CC3300"/>
                </a:solidFill>
                <a:latin typeface="Calibri"/>
                <a:cs typeface="Calibri"/>
              </a:rPr>
              <a:t>Art of</a:t>
            </a:r>
            <a:r>
              <a:rPr sz="2400" spc="-10" dirty="0">
                <a:solidFill>
                  <a:srgbClr val="CC33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C3300"/>
                </a:solidFill>
                <a:latin typeface="Calibri"/>
                <a:cs typeface="Calibri"/>
              </a:rPr>
              <a:t>self-calibration: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assumptions on </a:t>
            </a:r>
            <a:r>
              <a:rPr sz="2000" spc="-10" dirty="0">
                <a:latin typeface="Calibri"/>
                <a:cs typeface="Calibri"/>
              </a:rPr>
              <a:t>Ks to </a:t>
            </a:r>
            <a:r>
              <a:rPr sz="2000" spc="-15" dirty="0">
                <a:latin typeface="Calibri"/>
                <a:cs typeface="Calibri"/>
              </a:rPr>
              <a:t>generate </a:t>
            </a:r>
            <a:r>
              <a:rPr sz="2000" spc="-5" dirty="0">
                <a:latin typeface="Calibri"/>
                <a:cs typeface="Calibri"/>
              </a:rPr>
              <a:t>enough equations on the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unknowns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6312" y="2576512"/>
          <a:ext cx="6781800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4400"/>
                <a:gridCol w="2057400"/>
              </a:tblGrid>
              <a:tr h="457200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i="1" spc="-5" dirty="0">
                          <a:latin typeface="Calibri"/>
                          <a:cs typeface="Calibri"/>
                        </a:rPr>
                        <a:t>Condition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000" i="1" spc="-5" dirty="0">
                          <a:latin typeface="Calibri"/>
                          <a:cs typeface="Calibri"/>
                        </a:rPr>
                        <a:t>N.</a:t>
                      </a:r>
                      <a:r>
                        <a:rPr sz="20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i="1" spc="-5" dirty="0">
                          <a:latin typeface="Calibri"/>
                          <a:cs typeface="Calibri"/>
                        </a:rPr>
                        <a:t>Views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Constant internal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parameters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382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Aspect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ratio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skew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known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405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Focal length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offset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marL="272415" indent="-167005">
                        <a:lnSpc>
                          <a:spcPct val="100000"/>
                        </a:lnSpc>
                        <a:spcBef>
                          <a:spcPts val="260"/>
                        </a:spcBef>
                        <a:buChar char="•"/>
                        <a:tabLst>
                          <a:tab pos="272415" algn="l"/>
                        </a:tabLst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Skew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=0,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all other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parameters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31140" y="5963920"/>
            <a:ext cx="454152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Issue: the </a:t>
            </a:r>
            <a:r>
              <a:rPr sz="1800" spc="-10" dirty="0">
                <a:latin typeface="Calibri"/>
                <a:cs typeface="Calibri"/>
              </a:rPr>
              <a:t>larger </a:t>
            </a:r>
            <a:r>
              <a:rPr sz="1800" spc="-5" dirty="0">
                <a:latin typeface="Calibri"/>
                <a:cs typeface="Calibri"/>
              </a:rPr>
              <a:t>is the number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view,</a:t>
            </a:r>
            <a:endParaRPr sz="1800">
              <a:latin typeface="Calibri"/>
              <a:cs typeface="Calibri"/>
            </a:endParaRPr>
          </a:p>
          <a:p>
            <a:pPr marL="588645">
              <a:lnSpc>
                <a:spcPts val="2145"/>
              </a:lnSpc>
            </a:pPr>
            <a:r>
              <a:rPr sz="1800" spc="-5" dirty="0">
                <a:latin typeface="Calibri"/>
                <a:cs typeface="Calibri"/>
              </a:rPr>
              <a:t>the harder is the correspondence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9940" y="6082775"/>
            <a:ext cx="2677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Bundle </a:t>
            </a:r>
            <a:r>
              <a:rPr sz="2000" spc="-10" dirty="0">
                <a:latin typeface="Calibri"/>
                <a:cs typeface="Calibri"/>
              </a:rPr>
              <a:t>adjustment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helps!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142" y="191325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latin typeface="Arial Unicode MS"/>
                <a:cs typeface="Arial Unicode MS"/>
              </a:rPr>
              <a:t>SFM </a:t>
            </a:r>
            <a:r>
              <a:rPr spc="65" dirty="0">
                <a:latin typeface="Arial Unicode MS"/>
                <a:cs typeface="Arial Unicode MS"/>
              </a:rPr>
              <a:t>problem </a:t>
            </a:r>
            <a:r>
              <a:rPr spc="-415" dirty="0">
                <a:latin typeface="Arial Unicode MS"/>
                <a:cs typeface="Arial Unicode MS"/>
              </a:rPr>
              <a:t>-</a:t>
            </a:r>
            <a:r>
              <a:rPr spc="-300" dirty="0">
                <a:latin typeface="Arial Unicode MS"/>
                <a:cs typeface="Arial Unicode MS"/>
              </a:rPr>
              <a:t> </a:t>
            </a:r>
            <a:r>
              <a:rPr spc="-10" dirty="0">
                <a:latin typeface="Arial Unicode MS"/>
                <a:cs typeface="Arial Unicode MS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1140" y="1239520"/>
            <a:ext cx="7525384" cy="44176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16940" indent="-3429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sz="2400" spc="-55" dirty="0">
                <a:latin typeface="Arial Unicode MS"/>
                <a:cs typeface="Arial Unicode MS"/>
              </a:rPr>
              <a:t>Estimate </a:t>
            </a:r>
            <a:r>
              <a:rPr sz="2400" spc="-20" dirty="0">
                <a:latin typeface="Arial Unicode MS"/>
                <a:cs typeface="Arial Unicode MS"/>
              </a:rPr>
              <a:t>structure </a:t>
            </a:r>
            <a:r>
              <a:rPr sz="2400" spc="50" dirty="0">
                <a:latin typeface="Arial Unicode MS"/>
                <a:cs typeface="Arial Unicode MS"/>
              </a:rPr>
              <a:t>and </a:t>
            </a:r>
            <a:r>
              <a:rPr sz="2400" spc="15" dirty="0">
                <a:latin typeface="Arial Unicode MS"/>
                <a:cs typeface="Arial Unicode MS"/>
              </a:rPr>
              <a:t>motion </a:t>
            </a:r>
            <a:r>
              <a:rPr sz="2400" spc="30" dirty="0">
                <a:latin typeface="Arial Unicode MS"/>
                <a:cs typeface="Arial Unicode MS"/>
              </a:rPr>
              <a:t>up </a:t>
            </a:r>
            <a:r>
              <a:rPr sz="2400" spc="-5" dirty="0">
                <a:latin typeface="Arial Unicode MS"/>
                <a:cs typeface="Arial Unicode MS"/>
              </a:rPr>
              <a:t>perspective  </a:t>
            </a:r>
            <a:r>
              <a:rPr sz="2400" spc="25" dirty="0">
                <a:latin typeface="Arial Unicode MS"/>
                <a:cs typeface="Arial Unicode MS"/>
              </a:rPr>
              <a:t>transformation</a:t>
            </a:r>
            <a:endParaRPr sz="2400">
              <a:latin typeface="Arial Unicode MS"/>
              <a:cs typeface="Arial Unicode MS"/>
            </a:endParaRPr>
          </a:p>
          <a:p>
            <a:pPr marL="1270000" lvl="1" indent="-342900">
              <a:lnSpc>
                <a:spcPts val="2145"/>
              </a:lnSpc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sz="1800" spc="50" dirty="0">
                <a:latin typeface="Arial Unicode MS"/>
                <a:cs typeface="Arial Unicode MS"/>
              </a:rPr>
              <a:t>Algebraic</a:t>
            </a:r>
            <a:endParaRPr sz="1800">
              <a:latin typeface="Arial Unicode MS"/>
              <a:cs typeface="Arial Unicode MS"/>
            </a:endParaRPr>
          </a:p>
          <a:p>
            <a:pPr marL="1270000" lvl="1" indent="-342900">
              <a:lnSpc>
                <a:spcPts val="2145"/>
              </a:lnSpc>
              <a:buAutoNum type="arabicPeriod"/>
              <a:tabLst>
                <a:tab pos="1269365" algn="l"/>
                <a:tab pos="1270000" algn="l"/>
              </a:tabLst>
            </a:pPr>
            <a:r>
              <a:rPr sz="1800" spc="35" dirty="0">
                <a:latin typeface="Arial Unicode MS"/>
                <a:cs typeface="Arial Unicode MS"/>
              </a:rPr>
              <a:t>factorization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method</a:t>
            </a:r>
            <a:endParaRPr sz="1800">
              <a:latin typeface="Arial Unicode MS"/>
              <a:cs typeface="Arial Unicode MS"/>
            </a:endParaRPr>
          </a:p>
          <a:p>
            <a:pPr marL="1270000" lvl="1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sz="1800" spc="15" dirty="0">
                <a:latin typeface="Arial Unicode MS"/>
                <a:cs typeface="Arial Unicode MS"/>
              </a:rPr>
              <a:t>bundle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15" dirty="0">
                <a:latin typeface="Arial Unicode MS"/>
                <a:cs typeface="Arial Unicode MS"/>
              </a:rPr>
              <a:t>adjustment</a:t>
            </a:r>
            <a:endParaRPr sz="1800">
              <a:latin typeface="Arial Unicode MS"/>
              <a:cs typeface="Arial Unicode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Unicode MS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sz="2400" spc="5" dirty="0">
                <a:latin typeface="Arial Unicode MS"/>
                <a:cs typeface="Arial Unicode MS"/>
              </a:rPr>
              <a:t>Convert </a:t>
            </a:r>
            <a:r>
              <a:rPr sz="2400" spc="25" dirty="0">
                <a:latin typeface="Arial Unicode MS"/>
                <a:cs typeface="Arial Unicode MS"/>
              </a:rPr>
              <a:t>from </a:t>
            </a:r>
            <a:r>
              <a:rPr sz="2400" spc="-5" dirty="0">
                <a:latin typeface="Arial Unicode MS"/>
                <a:cs typeface="Arial Unicode MS"/>
              </a:rPr>
              <a:t>perspective </a:t>
            </a:r>
            <a:r>
              <a:rPr sz="2400" spc="50" dirty="0">
                <a:latin typeface="Arial Unicode MS"/>
                <a:cs typeface="Arial Unicode MS"/>
              </a:rPr>
              <a:t>to </a:t>
            </a:r>
            <a:r>
              <a:rPr sz="2400" dirty="0">
                <a:latin typeface="Arial Unicode MS"/>
                <a:cs typeface="Arial Unicode MS"/>
              </a:rPr>
              <a:t>metric</a:t>
            </a:r>
            <a:r>
              <a:rPr sz="2400" spc="365" dirty="0">
                <a:latin typeface="Arial Unicode MS"/>
                <a:cs typeface="Arial Unicode MS"/>
              </a:rPr>
              <a:t> </a:t>
            </a:r>
            <a:r>
              <a:rPr sz="2400" spc="10" dirty="0">
                <a:latin typeface="Arial Unicode MS"/>
                <a:cs typeface="Arial Unicode MS"/>
              </a:rPr>
              <a:t>(self-calibration)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Unicode MS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448945" algn="l"/>
                <a:tab pos="449580" algn="l"/>
              </a:tabLst>
            </a:pPr>
            <a:r>
              <a:rPr sz="2400" spc="-15" dirty="0">
                <a:latin typeface="Arial Unicode MS"/>
                <a:cs typeface="Arial Unicode MS"/>
              </a:rPr>
              <a:t>Bundle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-15" dirty="0">
                <a:latin typeface="Arial Unicode MS"/>
                <a:cs typeface="Arial Unicode MS"/>
              </a:rPr>
              <a:t>adjustment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06045">
              <a:lnSpc>
                <a:spcPct val="100000"/>
              </a:lnSpc>
            </a:pPr>
            <a:r>
              <a:rPr sz="2400" spc="540" dirty="0">
                <a:solidFill>
                  <a:srgbClr val="CC3300"/>
                </a:solidFill>
                <a:latin typeface="Arial Unicode MS"/>
                <a:cs typeface="Arial Unicode MS"/>
              </a:rPr>
              <a:t>** </a:t>
            </a:r>
            <a:r>
              <a:rPr sz="2400" spc="90" dirty="0">
                <a:solidFill>
                  <a:srgbClr val="CC3300"/>
                </a:solidFill>
                <a:latin typeface="Arial Unicode MS"/>
                <a:cs typeface="Arial Unicode MS"/>
              </a:rPr>
              <a:t>or</a:t>
            </a:r>
            <a:r>
              <a:rPr sz="2400" spc="-405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sz="2400" spc="540" dirty="0">
                <a:solidFill>
                  <a:srgbClr val="CC3300"/>
                </a:solidFill>
                <a:latin typeface="Arial Unicode MS"/>
                <a:cs typeface="Arial Unicode MS"/>
              </a:rPr>
              <a:t>**</a:t>
            </a:r>
            <a:endParaRPr sz="24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105" dirty="0">
                <a:latin typeface="Arial Unicode MS"/>
                <a:cs typeface="Arial Unicode MS"/>
              </a:rPr>
              <a:t>1. </a:t>
            </a:r>
            <a:r>
              <a:rPr sz="2400" spc="-15" dirty="0">
                <a:latin typeface="Arial Unicode MS"/>
                <a:cs typeface="Arial Unicode MS"/>
              </a:rPr>
              <a:t>Bundle adjustment </a:t>
            </a:r>
            <a:r>
              <a:rPr sz="2400" spc="50" dirty="0">
                <a:latin typeface="Arial Unicode MS"/>
                <a:cs typeface="Arial Unicode MS"/>
              </a:rPr>
              <a:t>with </a:t>
            </a:r>
            <a:r>
              <a:rPr sz="2400" spc="5" dirty="0">
                <a:latin typeface="Arial Unicode MS"/>
                <a:cs typeface="Arial Unicode MS"/>
              </a:rPr>
              <a:t>self-calibration</a:t>
            </a:r>
            <a:r>
              <a:rPr sz="2400" spc="-30" dirty="0">
                <a:latin typeface="Arial Unicode MS"/>
                <a:cs typeface="Arial Unicode MS"/>
              </a:rPr>
              <a:t> </a:t>
            </a:r>
            <a:r>
              <a:rPr sz="2400" spc="-25" dirty="0">
                <a:latin typeface="Arial Unicode MS"/>
                <a:cs typeface="Arial Unicode MS"/>
              </a:rPr>
              <a:t>constraints</a:t>
            </a:r>
            <a:endParaRPr sz="24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Centering: subtract the centroid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the image points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63220"/>
            <a:ext cx="7760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Centering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74940" y="37583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64343" y="5290893"/>
            <a:ext cx="1676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87752" y="5270005"/>
            <a:ext cx="102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2916" y="5322225"/>
            <a:ext cx="14287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480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44640" y="5658756"/>
            <a:ext cx="19951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770"/>
              </a:spcBef>
            </a:pPr>
            <a:r>
              <a:rPr sz="1600" spc="15" dirty="0">
                <a:latin typeface="Arial Unicode MS"/>
                <a:cs typeface="Arial Unicode MS"/>
              </a:rPr>
              <a:t>Centroid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40" dirty="0">
                <a:latin typeface="Arial Unicode MS"/>
                <a:cs typeface="Arial Unicode MS"/>
              </a:rPr>
              <a:t>3D</a:t>
            </a:r>
            <a:r>
              <a:rPr sz="1600" spc="5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48400" y="5257800"/>
            <a:ext cx="2819400" cy="1371600"/>
          </a:xfrm>
          <a:custGeom>
            <a:avLst/>
            <a:gdLst/>
            <a:ahLst/>
            <a:cxnLst/>
            <a:rect l="l" t="t" r="r" b="b"/>
            <a:pathLst>
              <a:path w="2819400" h="1371600">
                <a:moveTo>
                  <a:pt x="0" y="0"/>
                </a:moveTo>
                <a:lnTo>
                  <a:pt x="2819400" y="0"/>
                </a:lnTo>
                <a:lnTo>
                  <a:pt x="2819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4933" y="3214252"/>
            <a:ext cx="1805939" cy="9302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endParaRPr lang="en-US" sz="2400" b="1" spc="30" dirty="0" smtClean="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819"/>
              </a:spcBef>
            </a:pPr>
            <a:r>
              <a:rPr sz="2000" spc="15" dirty="0" smtClean="0">
                <a:solidFill>
                  <a:srgbClr val="FF0000"/>
                </a:solidFill>
                <a:latin typeface="Arial Unicode MS"/>
                <a:cs typeface="Arial Unicode MS"/>
              </a:rPr>
              <a:t>[</a:t>
            </a: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Eq.</a:t>
            </a:r>
            <a:r>
              <a:rPr sz="2000" spc="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870" y="5824136"/>
            <a:ext cx="73279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78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64860" y="626317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690" y="0"/>
                </a:lnTo>
              </a:path>
            </a:pathLst>
          </a:custGeom>
          <a:ln w="15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12809" y="6467050"/>
            <a:ext cx="28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5" dirty="0">
                <a:latin typeface="Times New Roman"/>
                <a:cs typeface="Times New Roman"/>
              </a:rPr>
              <a:t>k</a:t>
            </a:r>
            <a:r>
              <a:rPr sz="1400" spc="-125" dirty="0">
                <a:latin typeface="Symbol"/>
                <a:cs typeface="Symbol"/>
              </a:rPr>
              <a:t>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9564" y="58033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15670" y="5855361"/>
            <a:ext cx="1424305" cy="79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5"/>
              </a:lnSpc>
              <a:spcBef>
                <a:spcPts val="130"/>
              </a:spcBef>
              <a:tabLst>
                <a:tab pos="7702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x</a:t>
            </a:r>
            <a:r>
              <a:rPr sz="2100" i="1" spc="-7" baseline="-23809" dirty="0">
                <a:latin typeface="Times New Roman"/>
                <a:cs typeface="Times New Roman"/>
              </a:rPr>
              <a:t>i</a:t>
            </a:r>
            <a:r>
              <a:rPr sz="2100" i="1" spc="75" baseline="-23809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00" spc="247" baseline="-6172" dirty="0">
                <a:latin typeface="Symbol"/>
                <a:cs typeface="Symbol"/>
              </a:rPr>
              <a:t></a:t>
            </a:r>
            <a:r>
              <a:rPr sz="2400" b="1" spc="85" dirty="0">
                <a:latin typeface="Times New Roman"/>
                <a:cs typeface="Times New Roman"/>
              </a:rPr>
              <a:t>x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r>
              <a:rPr sz="2100" i="1" spc="-7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  <a:p>
            <a:pPr marR="128905" algn="ctr">
              <a:lnSpc>
                <a:spcPts val="2285"/>
              </a:lnSpc>
            </a:pPr>
            <a:r>
              <a:rPr sz="2400" i="1" spc="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32713" y="5510974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363220"/>
            <a:ext cx="7760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sz="3400" dirty="0">
                <a:latin typeface="Arial"/>
                <a:cs typeface="Arial"/>
              </a:rPr>
              <a:t>A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factorization</a:t>
            </a:r>
            <a:r>
              <a:rPr sz="3400" spc="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method	</a:t>
            </a:r>
            <a:r>
              <a:rPr sz="3400" dirty="0">
                <a:latin typeface="Arial"/>
                <a:cs typeface="Arial"/>
              </a:rPr>
              <a:t>- </a:t>
            </a:r>
            <a:r>
              <a:rPr sz="2800" spc="-5" dirty="0">
                <a:latin typeface="Arial"/>
                <a:cs typeface="Arial"/>
              </a:rPr>
              <a:t>Centering the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51643" y="5290893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75052" y="5270005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10216" y="5322225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1940" y="5658756"/>
            <a:ext cx="20078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600" spc="15" dirty="0">
                <a:latin typeface="Arial Unicode MS"/>
                <a:cs typeface="Arial Unicode MS"/>
              </a:rPr>
              <a:t>Centroid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40" dirty="0">
                <a:latin typeface="Arial Unicode MS"/>
                <a:cs typeface="Arial Unicode MS"/>
              </a:rPr>
              <a:t>3D</a:t>
            </a:r>
            <a:r>
              <a:rPr sz="1600" spc="10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40" y="1319974"/>
            <a:ext cx="84867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 Unicode MS"/>
                <a:cs typeface="Arial Unicode MS"/>
              </a:rPr>
              <a:t>Thus, </a:t>
            </a:r>
            <a:r>
              <a:rPr sz="1800" spc="40" dirty="0">
                <a:latin typeface="Arial Unicode MS"/>
                <a:cs typeface="Arial Unicode MS"/>
              </a:rPr>
              <a:t>after </a:t>
            </a:r>
            <a:r>
              <a:rPr sz="1800" spc="10" dirty="0">
                <a:latin typeface="Arial Unicode MS"/>
                <a:cs typeface="Arial Unicode MS"/>
              </a:rPr>
              <a:t>centering, </a:t>
            </a:r>
            <a:r>
              <a:rPr sz="1800" spc="5" dirty="0">
                <a:latin typeface="Arial Unicode MS"/>
                <a:cs typeface="Arial Unicode MS"/>
              </a:rPr>
              <a:t>each </a:t>
            </a:r>
            <a:r>
              <a:rPr sz="1800" b="1" spc="125" dirty="0">
                <a:latin typeface="Arial"/>
                <a:cs typeface="Arial"/>
              </a:rPr>
              <a:t>normalize</a:t>
            </a:r>
            <a:r>
              <a:rPr sz="1800" spc="125" dirty="0">
                <a:latin typeface="Arial Unicode MS"/>
                <a:cs typeface="Arial Unicode MS"/>
              </a:rPr>
              <a:t>d </a:t>
            </a:r>
            <a:r>
              <a:rPr sz="1800" spc="15" dirty="0">
                <a:latin typeface="Arial Unicode MS"/>
                <a:cs typeface="Arial Unicode MS"/>
              </a:rPr>
              <a:t>observed </a:t>
            </a:r>
            <a:r>
              <a:rPr sz="1800" spc="30" dirty="0">
                <a:latin typeface="Arial Unicode MS"/>
                <a:cs typeface="Arial Unicode MS"/>
              </a:rPr>
              <a:t>point </a:t>
            </a:r>
            <a:r>
              <a:rPr sz="1800" spc="-65" dirty="0">
                <a:latin typeface="Arial Unicode MS"/>
                <a:cs typeface="Arial Unicode MS"/>
              </a:rPr>
              <a:t>is </a:t>
            </a:r>
            <a:r>
              <a:rPr sz="1800" spc="30" dirty="0">
                <a:latin typeface="Arial Unicode MS"/>
                <a:cs typeface="Arial Unicode MS"/>
              </a:rPr>
              <a:t>related to </a:t>
            </a:r>
            <a:r>
              <a:rPr sz="1800" spc="-5" dirty="0">
                <a:latin typeface="Arial Unicode MS"/>
                <a:cs typeface="Arial Unicode MS"/>
              </a:rPr>
              <a:t>the </a:t>
            </a:r>
            <a:r>
              <a:rPr sz="1800" spc="50" dirty="0">
                <a:latin typeface="Arial Unicode MS"/>
                <a:cs typeface="Arial Unicode MS"/>
              </a:rPr>
              <a:t>3D </a:t>
            </a:r>
            <a:r>
              <a:rPr sz="1800" spc="30" dirty="0">
                <a:latin typeface="Arial Unicode MS"/>
                <a:cs typeface="Arial Unicode MS"/>
              </a:rPr>
              <a:t>point  by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1340" y="2208475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0013" y="55109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90393" y="5818311"/>
                <a:ext cx="1573444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393" y="5818311"/>
                <a:ext cx="1573444" cy="8485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4910</Words>
  <Application>Microsoft Office PowerPoint</Application>
  <PresentationFormat>全屏显示(4:3)</PresentationFormat>
  <Paragraphs>780</Paragraphs>
  <Slides>79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0" baseType="lpstr">
      <vt:lpstr>Office Theme</vt:lpstr>
      <vt:lpstr>Lecture 7</vt:lpstr>
      <vt:lpstr>Affine structure from motion (simpler problem)</vt:lpstr>
      <vt:lpstr>Affine structure from motion (simpler problem)</vt:lpstr>
      <vt:lpstr>The Affine Structure-from-Motion Problem</vt:lpstr>
      <vt:lpstr>A factorization method – Tomasi &amp; Kanade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factorization method - factorization</vt:lpstr>
      <vt:lpstr>A factorization method - factorization</vt:lpstr>
      <vt:lpstr>Factorizing the Measurement Matrix</vt:lpstr>
      <vt:lpstr>Factorizing the Measurement Matrix</vt:lpstr>
      <vt:lpstr>Factorizing the Measurement Matrix</vt:lpstr>
      <vt:lpstr>Factorizing the Measurement Matrix</vt:lpstr>
      <vt:lpstr>Factorizing the Measurement Matrix</vt:lpstr>
      <vt:lpstr>Factorizing the Measurement Matrix</vt:lpstr>
      <vt:lpstr>Reconstruction results</vt:lpstr>
      <vt:lpstr>Affine Ambiguity</vt:lpstr>
      <vt:lpstr>Affine Ambiguity</vt:lpstr>
      <vt:lpstr>Affine Ambiguity</vt:lpstr>
      <vt:lpstr>The Affine Structure-from-Motion Problem</vt:lpstr>
      <vt:lpstr>Similarity Ambiguity</vt:lpstr>
      <vt:lpstr>PowerPoint 演示文稿</vt:lpstr>
      <vt:lpstr>Resolving the similarity ambiguity</vt:lpstr>
      <vt:lpstr>Lecture 7</vt:lpstr>
      <vt:lpstr>Structure from motion problem</vt:lpstr>
      <vt:lpstr>Structure from motion problem</vt:lpstr>
      <vt:lpstr>PowerPoint 演示文稿</vt:lpstr>
      <vt:lpstr>The Structure-from-Motion Problem</vt:lpstr>
      <vt:lpstr>PowerPoint 演示文稿</vt:lpstr>
      <vt:lpstr>Metric reconstruction (upgrade)</vt:lpstr>
      <vt:lpstr>Structure-from-Motion methods</vt:lpstr>
      <vt:lpstr>Algebraic approach (2-view case)</vt:lpstr>
      <vt:lpstr>PowerPoint 演示文稿</vt:lpstr>
      <vt:lpstr>Algebraic approach (2-view case)</vt:lpstr>
      <vt:lpstr>PowerPoint 演示文稿</vt:lpstr>
      <vt:lpstr>Algebraic approach (2-view case)</vt:lpstr>
      <vt:lpstr>Cross product as matrix multiplication</vt:lpstr>
      <vt:lpstr>Algebraic approach (2-view case)</vt:lpstr>
      <vt:lpstr>Compute cameras</vt:lpstr>
      <vt:lpstr>Compute cameras</vt:lpstr>
      <vt:lpstr>Interpretation of b</vt:lpstr>
      <vt:lpstr>Epipolar Constraint [lecture 5]</vt:lpstr>
      <vt:lpstr>Interpretation of b</vt:lpstr>
      <vt:lpstr>Algebraic approach (2-view case)</vt:lpstr>
      <vt:lpstr>Triangulation</vt:lpstr>
      <vt:lpstr>Algebraic approach: the N-views case</vt:lpstr>
      <vt:lpstr>Structure-from-Motion Algorithms</vt:lpstr>
      <vt:lpstr>Limitations of the approaches so far</vt:lpstr>
      <vt:lpstr>PowerPoint 演示文稿</vt:lpstr>
      <vt:lpstr>PowerPoint 演示文稿</vt:lpstr>
      <vt:lpstr>Bundle adjustment</vt:lpstr>
      <vt:lpstr>Lecture 7 Multi-view geometry</vt:lpstr>
      <vt:lpstr>Self-calibration</vt:lpstr>
      <vt:lpstr>Self-calibration</vt:lpstr>
      <vt:lpstr>Inject information about the camera  during the bundle adjustment optimization</vt:lpstr>
      <vt:lpstr>Lecture 7 Multi-view geometry</vt:lpstr>
      <vt:lpstr>Structure from motion  problem</vt:lpstr>
      <vt:lpstr>PowerPoint 演示文稿</vt:lpstr>
      <vt:lpstr>Incremental reconstruction of construction sites</vt:lpstr>
      <vt:lpstr>Reconstructed scene + Site photos</vt:lpstr>
      <vt:lpstr>Reconstructed scene + Site photos</vt:lpstr>
      <vt:lpstr>Results and applications</vt:lpstr>
      <vt:lpstr>PowerPoint 演示文稿</vt:lpstr>
      <vt:lpstr>  Appendix </vt:lpstr>
      <vt:lpstr>Direct approach</vt:lpstr>
      <vt:lpstr>PowerPoint 演示文稿</vt:lpstr>
      <vt:lpstr>Projection of absolute conics across views</vt:lpstr>
      <vt:lpstr>Kruppa equations [Faugeras et al. 92]</vt:lpstr>
      <vt:lpstr>Kruppa equations [Faugeras et al. 92]</vt:lpstr>
      <vt:lpstr>Kruppa equations [Faugeras et al. 92]</vt:lpstr>
      <vt:lpstr>Self-calibration</vt:lpstr>
      <vt:lpstr>PowerPoint 演示文稿</vt:lpstr>
      <vt:lpstr>PowerPoint 演示文稿</vt:lpstr>
      <vt:lpstr>Algebraic approach</vt:lpstr>
      <vt:lpstr>Algebraic approach</vt:lpstr>
      <vt:lpstr>SFM problem -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cp:lastModifiedBy>石成功</cp:lastModifiedBy>
  <cp:revision>37</cp:revision>
  <dcterms:created xsi:type="dcterms:W3CDTF">2019-08-26T07:48:43Z</dcterms:created>
  <dcterms:modified xsi:type="dcterms:W3CDTF">2019-09-01T10:31:58Z</dcterms:modified>
</cp:coreProperties>
</file>